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ppt/media/image1.jpg" ContentType="image/jpg"/>
  <Override PartName="/ppt/media/image2.jpg" ContentType="image/jpg"/>
  <Override PartName="/ppt/media/image3.jpg" ContentType="image/jpg"/>
  <Override PartName="/ppt/media/image4.jpg" ContentType="image/jpg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heme/theme.xml" ContentType="application/vnd.openxmlformats-officedocument.theme+xml"/>
</Types>
</file>

<file path=_rels/.rels><Relationships xmlns="http://schemas.openxmlformats.org/package/2006/relationships"><Relationship Id="dpId" Type="http://schemas.openxmlformats.org/package/2006/relationships/metadata/core-properties" Target="docProps/core.xml"/><Relationship Id="pId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xmlns:dc="http://purl.org/dc/elements/1.1/" xmlns:cp="http://schemas.openxmlformats.org/package/2006/metadata/core-properties">
  <p:sldMasterIdLst>
    <p:sldMasterId id="2147483648" r:id="msId"/>
  </p:sldMasterIdLst>
  <p:sldIdLst>
    <p:sldId id="256" r:id="sId1"/>
    <p:sldId id="257" r:id="sId2"/>
    <p:sldId id="258" r:id="sId3"/>
  </p:sldIdLst>
  <p:sldSz cx="7428230" cy="10720070"/>
  <p:notesSz cx="6858000" cy="9144000"/>
  <p:defaultTextStyle/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 xmlns:dc="http://purl.org/dc/elements/1.1/" xmlns:cp="http://schemas.openxmlformats.org/package/2006/metadata/core-properties"/>
</file>

<file path=ppt/_rels/presentation.xml.rels><Relationships xmlns="http://schemas.openxmlformats.org/package/2006/relationships"><Relationship Id="propsId" Type="http://schemas.openxmlformats.org/officeDocument/2006/relationships/presProps" Target="presProps.xml"/><Relationship Id="msId" Type="http://schemas.openxmlformats.org/officeDocument/2006/relationships/slideMaster" Target="slideMasters/slideMaster.xml"/><Relationship Id="tId" Type="http://schemas.openxmlformats.org/officeDocument/2006/relationships/theme" Target="theme/theme.xml"/><Relationship Id="sId1" Type="http://schemas.openxmlformats.org/officeDocument/2006/relationships/slide" Target="slides/slide1.xml"/><Relationship Id="sId2" Type="http://schemas.openxmlformats.org/officeDocument/2006/relationships/slide" Target="slides/slide2.xml"/><Relationship Id="sId3" Type="http://schemas.openxmlformats.org/officeDocument/2006/relationships/slide" Target="slides/slide3.xml"/></Relationships>
</file>

<file path=ppt/slideLayouts/_rels/slideLayout1.xml.rels><Relationships xmlns="http://schemas.openxmlformats.org/package/2006/relationships"><Relationship Id="msId" Type="http://schemas.openxmlformats.org/officeDocument/2006/relationships/slideMaster" Target="../slideMasters/slideMaster.xml"/></Relationships>
</file>

<file path=ppt/slideLayouts/_rels/slideLayout2.xml.rels><Relationships xmlns="http://schemas.openxmlformats.org/package/2006/relationships"><Relationship Id="msId" Type="http://schemas.openxmlformats.org/officeDocument/2006/relationships/slideMaster" Target="../slideMasters/slideMaster.xml"/></Relationships>
</file>

<file path=ppt/slideLayouts/_rels/slideLayout3.xml.rels><Relationships xmlns="http://schemas.openxmlformats.org/package/2006/relationships"><Relationship Id="msId" Type="http://schemas.openxmlformats.org/officeDocument/2006/relationships/slideMaster" Target="../slideMasters/slideMaster.xml"/></Relationships>
</file>

<file path=ppt/slideLayouts/slideLayout1.xml><?xml version="1.0" encoding="utf-8"?>
<p:sldLayout xmlns:p="http://schemas.openxmlformats.org/presentationml/2006/main" xmlns:r="http://schemas.openxmlformats.org/officeDocument/2006/relationships" xmlns:a="http://schemas.openxmlformats.org/drawingml/2006/main" xmlns:dc="http://purl.org/dc/elements/1.1/" xmlns:cp="http://schemas.openxmlformats.org/package/2006/metadata/core-properties">
  <p:cSld name="layout 1">
    <p:bg>
      <p:bgPr>
        <a:solidFill>
          <a:schemeClr val="bg1">
            <a:alpha val="10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>
            <p:ph type="body" idx="10"/>
          </p:nvPr>
        </p:nvSpPr>
        <p:spPr>
          <a:xfrm>
            <a:off x="1795145" y="520700"/>
            <a:ext cx="3708400" cy="5003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540" rIns="0" bIns="0" anchor="t"/>
          <a:lstStyle/>
          <a:p>
            <a:pPr marL="0" marR="0" indent="0" algn="ctr">
              <a:lnSpc>
                <a:spcPts val="1600"/>
              </a:lnSpc>
              <a:spcAft>
                <a:spcPts val="2315"/>
              </a:spcAft>
            </a:pPr>
            <a:r>
              <a:rPr lang="pt-PT" sz="1300" spc="30">
                <a:solidFill>
                  <a:srgbClr val="000000"/>
                </a:solidFill>
                <a:latin typeface="Arial" pitchFamily="2" panose="02020603050405020304"/>
              </a:rPr>
              <a:t>PAULO LEITE ADVOCACIA &amp; CONSULTORIA </a:t>
            </a:r>
          </a:p>
        </p:txBody>
      </p:sp>
      <p:sp>
        <p:nvSpPr>
          <p:cNvPr id="5" name=""/>
          <p:cNvSpPr/>
          <p:nvPr>
            <p:ph type="body" idx="10"/>
          </p:nvPr>
        </p:nvSpPr>
        <p:spPr>
          <a:xfrm>
            <a:off x="247015" y="1021080"/>
            <a:ext cx="6858000" cy="5181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ctr">
              <a:lnSpc>
                <a:spcPts val="1300"/>
              </a:lnSpc>
              <a:spcAft>
                <a:spcPts val="2710"/>
              </a:spcAft>
            </a:pPr>
            <a:r>
              <a:rPr lang="pt-PT" sz="1150" b="1" spc="20">
                <a:solidFill>
                  <a:srgbClr val="000000"/>
                </a:solidFill>
                <a:latin typeface="Arial" pitchFamily="2" panose="02020603050405020304"/>
              </a:rPr>
              <a:t>CONTRATO DE HONORÁRIO ADVOCATÍCIO </a:t>
            </a:r>
          </a:p>
        </p:txBody>
      </p:sp>
      <p:sp>
        <p:nvSpPr>
          <p:cNvPr id="6" name=""/>
          <p:cNvSpPr/>
          <p:nvPr>
            <p:ph type="body" idx="10"/>
          </p:nvPr>
        </p:nvSpPr>
        <p:spPr>
          <a:xfrm>
            <a:off x="247015" y="1539240"/>
            <a:ext cx="6858000" cy="7575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pPr marL="2240280" marR="45720" indent="0" algn="just">
              <a:lnSpc>
                <a:spcPts val="1200"/>
              </a:lnSpc>
              <a:spcAft>
                <a:spcPts val="1305"/>
              </a:spcAft>
            </a:pPr>
            <a:r>
              <a:rPr lang="pt-PT" sz="950" b="1" spc="0">
                <a:solidFill>
                  <a:srgbClr val="000000"/>
                </a:solidFill>
                <a:latin typeface="Arial" pitchFamily="2" panose="02020603050405020304"/>
              </a:rPr>
              <a:t>CONTRATO DE PRESTAÇÃO DE ASSESSORIA JURÍDICA E SERVIÇOS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950" b="1" spc="0">
                <a:solidFill>
                  <a:srgbClr val="000000"/>
                </a:solidFill>
                <a:latin typeface="Arial" pitchFamily="2" panose="02020603050405020304"/>
              </a:rPr>
              <a:t>ADVOCATÍCIOS QUE ENTRE SI CELEBRAM A CÂMARA DE VEREADORES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950" b="1" spc="0">
                <a:solidFill>
                  <a:srgbClr val="000000"/>
                </a:solidFill>
                <a:latin typeface="Arial" pitchFamily="2" panose="02020603050405020304"/>
              </a:rPr>
              <a:t>DO MUNICÍPIO DE SANTA LUZIA DO NORTE E O SENHOR PAULO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950" b="1" spc="0">
                <a:solidFill>
                  <a:srgbClr val="000000"/>
                </a:solidFill>
                <a:latin typeface="Arial" pitchFamily="2" panose="02020603050405020304"/>
              </a:rPr>
              <a:t>ROBERTO LEITE DE OLIVEIRA. </a:t>
            </a:r>
          </a:p>
        </p:txBody>
      </p:sp>
      <p:sp>
        <p:nvSpPr>
          <p:cNvPr id="7" name=""/>
          <p:cNvSpPr/>
          <p:nvPr>
            <p:ph type="body" idx="10"/>
          </p:nvPr>
        </p:nvSpPr>
        <p:spPr>
          <a:xfrm>
            <a:off x="247015" y="2296795"/>
            <a:ext cx="6858000" cy="24460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just">
              <a:lnSpc>
                <a:spcPts val="1400"/>
              </a:lnSpc>
              <a:spcAft>
                <a:spcPts val="1270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Ao segundo dia, do mês de janeiro do ano de 2025 (dois mil e vinte e cinco), de um lado a </a:t>
            </a: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Cãmara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de Vereadores do Município de Santa Luzia do Norte,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Pessoa Jurídica de Direito Público Interno,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inscrito no CNPJ sob o n° 24.472.060/0001-75, com sede administrativa a Rua Estevão Protomartir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de Brito, n°. 39, Centro, Santa Luzia do Norte, Estado de Alagoas, representado neste ato pelo seu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representante legal, Senhor, </a:t>
            </a: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EDSON CICERO ALBINO,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brasileiro, casado, portador da Cédula de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Identidade n° 1416642, expedida pela SSP/AL e do CPF n° 019.399.504-22, residente e domiciliado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em, Santa Luzia do Norte/AL, Presidente do Poder Legislativo Municipal, doravante denominado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simplesmente CONTRATANTE, e do outro lado a senhor, </a:t>
            </a: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PAULO ROBERTO LEITE DE OLIVEIRA,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brasileiro, casado, Advogado inscrito na OAB/AL sob n° 12916 com endereço profissional a Avenida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Frei Damião de Bozzano, 310, Cidade Universitária, Maceió/Alagoas, em sequência denominada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simplesmente CONTRATADO, para prestação de Assessoria Jurídica e Serviços Advocatícios, para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atender a necessidade e interesse público, em observãncia a legislação que rege a espécie, e de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acordo com as cláusulas e condições seguintes: </a:t>
            </a:r>
          </a:p>
        </p:txBody>
      </p:sp>
      <p:sp>
        <p:nvSpPr>
          <p:cNvPr id="8" name=""/>
          <p:cNvSpPr/>
          <p:nvPr>
            <p:ph type="body" idx="10"/>
          </p:nvPr>
        </p:nvSpPr>
        <p:spPr>
          <a:xfrm>
            <a:off x="247015" y="4742815"/>
            <a:ext cx="6858000" cy="3359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l">
              <a:lnSpc>
                <a:spcPts val="1300"/>
              </a:lnSpc>
              <a:spcAft>
                <a:spcPts val="1295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DAS CLÁUSULAS E CONDIÇÕES </a:t>
            </a:r>
          </a:p>
        </p:txBody>
      </p:sp>
      <p:sp>
        <p:nvSpPr>
          <p:cNvPr id="9" name=""/>
          <p:cNvSpPr/>
          <p:nvPr>
            <p:ph type="body" idx="10"/>
          </p:nvPr>
        </p:nvSpPr>
        <p:spPr>
          <a:xfrm>
            <a:off x="247015" y="5078730"/>
            <a:ext cx="6858000" cy="7092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just">
              <a:lnSpc>
                <a:spcPts val="1400"/>
              </a:lnSpc>
              <a:spcAft>
                <a:spcPts val="1370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As partes acima identificadas têm, entre si, justo e acertado o presente Contrato De Honorário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Advocatício, que se regerá pelas clausulas seguintes e pelas condições descritas no presente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instrumento. </a:t>
            </a:r>
          </a:p>
        </p:txBody>
      </p:sp>
      <p:sp>
        <p:nvSpPr>
          <p:cNvPr id="10" name=""/>
          <p:cNvSpPr/>
          <p:nvPr>
            <p:ph type="body" idx="10"/>
          </p:nvPr>
        </p:nvSpPr>
        <p:spPr>
          <a:xfrm>
            <a:off x="247015" y="5788025"/>
            <a:ext cx="6858000" cy="3454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l">
              <a:lnSpc>
                <a:spcPts val="1300"/>
              </a:lnSpc>
              <a:spcAft>
                <a:spcPts val="1335"/>
              </a:spcAft>
            </a:pPr>
            <a:r>
              <a:rPr lang="pt-PT" sz="1150" b="1" spc="25">
                <a:solidFill>
                  <a:srgbClr val="000000"/>
                </a:solidFill>
                <a:latin typeface="Arial" pitchFamily="2" panose="02020603050405020304"/>
              </a:rPr>
              <a:t>CLÁUSULA PRIMEIRA- DO OBJETO DO CONTRATO </a:t>
            </a:r>
          </a:p>
        </p:txBody>
      </p:sp>
      <p:sp>
        <p:nvSpPr>
          <p:cNvPr id="11" name=""/>
          <p:cNvSpPr/>
          <p:nvPr>
            <p:ph type="body" idx="10"/>
          </p:nvPr>
        </p:nvSpPr>
        <p:spPr>
          <a:xfrm>
            <a:off x="247015" y="6133465"/>
            <a:ext cx="6858000" cy="5232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just">
              <a:lnSpc>
                <a:spcPts val="1400"/>
              </a:lnSpc>
              <a:spcAft>
                <a:spcPts val="1285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O presente instrumento tem como OBJETO a prestação de serviços advocatícios, em defesa dos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interesses da Câmara de Vereadores do Município de Santa Luzia do Norte/AL. </a:t>
            </a:r>
          </a:p>
        </p:txBody>
      </p:sp>
      <p:sp>
        <p:nvSpPr>
          <p:cNvPr id="12" name=""/>
          <p:cNvSpPr/>
          <p:nvPr>
            <p:ph type="body" idx="10"/>
          </p:nvPr>
        </p:nvSpPr>
        <p:spPr>
          <a:xfrm>
            <a:off x="247015" y="6656705"/>
            <a:ext cx="6858000" cy="3568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l">
              <a:lnSpc>
                <a:spcPts val="1300"/>
              </a:lnSpc>
              <a:spcAft>
                <a:spcPts val="1485"/>
              </a:spcAft>
            </a:pPr>
            <a:r>
              <a:rPr lang="pt-PT" sz="1150" b="1" spc="20">
                <a:solidFill>
                  <a:srgbClr val="000000"/>
                </a:solidFill>
                <a:latin typeface="Arial" pitchFamily="2" panose="02020603050405020304"/>
              </a:rPr>
              <a:t>CLÁUSULA SEGUNDA- DAS ATIVIDADES </a:t>
            </a:r>
          </a:p>
        </p:txBody>
      </p:sp>
      <p:sp>
        <p:nvSpPr>
          <p:cNvPr id="13" name=""/>
          <p:cNvSpPr/>
          <p:nvPr>
            <p:ph type="body" idx="10"/>
          </p:nvPr>
        </p:nvSpPr>
        <p:spPr>
          <a:xfrm>
            <a:off x="247015" y="7013575"/>
            <a:ext cx="6858000" cy="5238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905" rIns="0" bIns="0" anchor="t"/>
          <a:lstStyle/>
          <a:p>
            <a:pPr marL="0" marR="45720" indent="0" algn="just">
              <a:lnSpc>
                <a:spcPts val="1300"/>
              </a:lnSpc>
              <a:spcAft>
                <a:spcPts val="1415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Cabe ao Contratado às atividades inclusas na prestação de serviço objeto deste instrumento, sendo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todas aquelas inerentes à profissão, quais sejam: </a:t>
            </a:r>
          </a:p>
        </p:txBody>
      </p:sp>
      <p:sp>
        <p:nvSpPr>
          <p:cNvPr id="14" name=""/>
          <p:cNvSpPr/>
          <p:nvPr>
            <p:ph type="body" idx="10"/>
          </p:nvPr>
        </p:nvSpPr>
        <p:spPr>
          <a:xfrm>
            <a:off x="247015" y="7537450"/>
            <a:ext cx="6858000" cy="5238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0" marR="45720" indent="228600" algn="l">
              <a:lnSpc>
                <a:spcPts val="1300"/>
              </a:lnSpc>
              <a:spcAft>
                <a:spcPts val="1450"/>
              </a:spcAft>
              <a:buFont typeface="Arial"/>
              <a:buAutoNum startAt="1" type="alphaLcPeriod"/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Inicialmente, quando for o caso, promover todos os meios para que as pendencias, atuais ou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decorrentes, sejam solucionadas pela via conciliatória. </a:t>
            </a:r>
          </a:p>
        </p:txBody>
      </p:sp>
      <p:sp>
        <p:nvSpPr>
          <p:cNvPr id="15" name=""/>
          <p:cNvSpPr/>
          <p:nvPr>
            <p:ph type="body" idx="10"/>
          </p:nvPr>
        </p:nvSpPr>
        <p:spPr>
          <a:xfrm>
            <a:off x="247015" y="8061325"/>
            <a:ext cx="6858000" cy="8997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0" marR="45720" indent="228600" algn="just">
              <a:lnSpc>
                <a:spcPts val="1300"/>
              </a:lnSpc>
              <a:spcAft>
                <a:spcPts val="1765"/>
              </a:spcAft>
              <a:buFont typeface="Arial"/>
              <a:buAutoNum type="alphaLcPeriod"/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Praticar quaisquer atos e medidas necessárias e inerentes à causa, em todas as repartições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públicas da União, dos Estados ou dos Municípios, bem como órgãos a estes ligados direta ou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indiretamente, seja por delegação, concessão ou outros meios, bem como os estabelecimentos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particulares. </a:t>
            </a:r>
          </a:p>
        </p:txBody>
      </p:sp>
      <p:sp>
        <p:nvSpPr>
          <p:cNvPr id="16" name=""/>
          <p:cNvSpPr/>
          <p:nvPr>
            <p:ph type="body" idx="10"/>
          </p:nvPr>
        </p:nvSpPr>
        <p:spPr>
          <a:xfrm>
            <a:off x="247015" y="8961120"/>
            <a:ext cx="6858000" cy="5486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457200" marR="45720" indent="228600" algn="just">
              <a:lnSpc>
                <a:spcPts val="1300"/>
              </a:lnSpc>
              <a:spcAft>
                <a:spcPts val="290"/>
              </a:spcAft>
              <a:buFont typeface="Arial"/>
              <a:buAutoNum type="alphaLcPeriod"/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Praticar todos os atos inerentes ao exercício da advocacia e aqueles constantes no Estatuto da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Ordem dos Advogados do Brasil, bem como os especificados no Instrumento Procuratório que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lhe for outorgado. </a:t>
            </a:r>
          </a:p>
        </p:txBody>
      </p:sp>
      <p:sp>
        <p:nvSpPr>
          <p:cNvPr id="17" name=""/>
          <p:cNvSpPr/>
          <p:nvPr>
            <p:ph type="body" idx="10"/>
          </p:nvPr>
        </p:nvSpPr>
        <p:spPr>
          <a:xfrm>
            <a:off x="7031990" y="9509760"/>
            <a:ext cx="169545" cy="7467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ct val="100000"/>
              </a:lnSpc>
              <a:spcAft>
                <a:spcPts val="0"/>
              </a:spcAft>
            </a:pPr>
            <a:r>
              <a:rPr lang="pt-BR" sz="10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  <p:sp>
        <p:nvSpPr>
          <p:cNvPr id="18" name=""/>
          <p:cNvSpPr/>
          <p:nvPr>
            <p:ph type="body" idx="10"/>
          </p:nvPr>
        </p:nvSpPr>
        <p:spPr>
          <a:xfrm>
            <a:off x="6739255" y="10256520"/>
            <a:ext cx="462280" cy="4279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100"/>
              </a:lnSpc>
              <a:spcAft>
                <a:spcPts val="0"/>
              </a:spcAft>
            </a:pPr>
            <a:r>
              <a:rPr lang="en-US" sz="850" i="1" spc="0">
                <a:solidFill>
                  <a:srgbClr val="4D4BC1"/>
                </a:solidFill>
                <a:latin typeface="Verdana" pitchFamily="2" panose="02020603050405020304"/>
              </a:rPr>
              <a:t>\. I </a:t>
            </a:r>
            <a:r>
              <a:rPr lang="en-US" sz="650" spc="0">
                <a:solidFill>
                  <a:srgbClr val="4D4BC1"/>
                </a:solidFill>
                <a:latin typeface="Bookman Old Style" pitchFamily="2" panose="02020603050405020304"/>
              </a:rPr>
              <a:t>k </a:t>
            </a:r>
          </a:p>
          <a:p>
            <a:pPr marL="0" marR="0"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50" spc="365">
                <a:solidFill>
                  <a:srgbClr val="4D4BC1"/>
                </a:solidFill>
                <a:latin typeface="Bookman Old Style" pitchFamily="2" panose="02020603050405020304"/>
              </a:rPr>
              <a:t>klg\ </a:t>
            </a:r>
          </a:p>
        </p:txBody>
      </p:sp>
      <p:sp>
        <p:nvSpPr>
          <p:cNvPr id="19" name=""/>
          <p:cNvSpPr/>
          <p:nvPr>
            <p:ph type="body" idx="10"/>
          </p:nvPr>
        </p:nvSpPr>
        <p:spPr>
          <a:xfrm>
            <a:off x="1036320" y="9509760"/>
            <a:ext cx="5207000" cy="11836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4460" rIns="0" bIns="0" anchor="t"/>
          <a:lstStyle/>
          <a:p>
            <a:pPr marL="457200" marR="0" indent="0" algn="l">
              <a:lnSpc>
                <a:spcPts val="1900"/>
              </a:lnSpc>
              <a:spcAft>
                <a:spcPts val="4435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Avenida Frei Damião de Bozzano, 310, Cidade Universitária, Maceió/Alagoas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(82)9 8847-0057/(82)9 9810-9920/e-mail:paulo_rleite©</a:t>
            </a:r>
            <a:r>
              <a:rPr lang="pt-PT" sz="1150" u="sng" spc="0">
                <a:solidFill>
                  <a:srgbClr val="0000FF"/>
                </a:solidFill>
                <a:latin typeface="Arial" pitchFamily="2" panose="02020603050405020304"/>
              </a:rPr>
              <a:t>hotmail.com</a:t>
            </a:r>
            <a:r>
              <a:rPr lang="pt-PT" sz="100" spc="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r="http://schemas.openxmlformats.org/officeDocument/2006/relationships" xmlns:a="http://schemas.openxmlformats.org/drawingml/2006/main" xmlns:dc="http://purl.org/dc/elements/1.1/" xmlns:cp="http://schemas.openxmlformats.org/package/2006/metadata/core-properties">
  <p:cSld name="layout 2">
    <p:bg>
      <p:bgPr>
        <a:solidFill>
          <a:schemeClr val="bg1">
            <a:alpha val="10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>
            <p:ph type="body" idx="10"/>
          </p:nvPr>
        </p:nvSpPr>
        <p:spPr>
          <a:xfrm>
            <a:off x="216535" y="520700"/>
            <a:ext cx="6934200" cy="2590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1500"/>
              </a:lnSpc>
              <a:spcAft>
                <a:spcPts val="515"/>
              </a:spcAft>
            </a:pPr>
            <a:r>
              <a:rPr lang="pt-PT" sz="1300" spc="50">
                <a:solidFill>
                  <a:srgbClr val="000000"/>
                </a:solidFill>
                <a:latin typeface="Arial" pitchFamily="2" panose="02020603050405020304"/>
              </a:rPr>
              <a:t>PAULO LEITE ADVOCACIA &amp; CONSULTORIA </a:t>
            </a:r>
          </a:p>
        </p:txBody>
      </p:sp>
      <p:sp>
        <p:nvSpPr>
          <p:cNvPr id="3" name=""/>
          <p:cNvSpPr/>
          <p:nvPr>
            <p:ph type="body" idx="10"/>
          </p:nvPr>
        </p:nvSpPr>
        <p:spPr>
          <a:xfrm>
            <a:off x="216535" y="779780"/>
            <a:ext cx="6934200" cy="7118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04495" rIns="0" bIns="0" anchor="t"/>
          <a:lstStyle/>
          <a:p>
            <a:pPr marL="0" marR="0" indent="0" algn="l">
              <a:lnSpc>
                <a:spcPts val="1300"/>
              </a:lnSpc>
              <a:spcAft>
                <a:spcPts val="1105"/>
              </a:spcAft>
            </a:pPr>
            <a:r>
              <a:rPr lang="pt-PT" sz="1100" b="1" spc="0">
                <a:solidFill>
                  <a:srgbClr val="000000"/>
                </a:solidFill>
                <a:latin typeface="Arial" pitchFamily="2" panose="02020603050405020304"/>
              </a:rPr>
              <a:t>CLÁUSULA TERCEIRA- DAS DESPESAS </a:t>
            </a:r>
          </a:p>
        </p:txBody>
      </p:sp>
      <p:sp>
        <p:nvSpPr>
          <p:cNvPr id="4" name=""/>
          <p:cNvSpPr/>
          <p:nvPr>
            <p:ph type="body" idx="10"/>
          </p:nvPr>
        </p:nvSpPr>
        <p:spPr>
          <a:xfrm>
            <a:off x="216535" y="1491615"/>
            <a:ext cx="6934200" cy="5308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91440" indent="0" algn="just">
              <a:lnSpc>
                <a:spcPts val="1400"/>
              </a:lnSpc>
              <a:spcAft>
                <a:spcPts val="0"/>
              </a:spcAft>
            </a:pPr>
            <a:r>
              <a:rPr lang="pt-PT" sz="1100" spc="20">
                <a:solidFill>
                  <a:srgbClr val="000000"/>
                </a:solidFill>
                <a:latin typeface="Arial" pitchFamily="2" panose="02020603050405020304"/>
              </a:rPr>
              <a:t>Cabe ao contratante todas as despesas quando efetuadas pelo Contratado e se o caso exigir, ligadas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20">
                <a:solidFill>
                  <a:srgbClr val="000000"/>
                </a:solidFill>
                <a:latin typeface="Arial" pitchFamily="2" panose="02020603050405020304"/>
              </a:rPr>
              <a:t>direta ou indiretamente com processos judiciais, incluindo-se fotocopias, emolumentos, custas, entre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20">
                <a:solidFill>
                  <a:srgbClr val="000000"/>
                </a:solidFill>
                <a:latin typeface="Arial" pitchFamily="2" panose="02020603050405020304"/>
              </a:rPr>
              <a:t>outros. </a:t>
            </a:r>
          </a:p>
        </p:txBody>
      </p:sp>
      <p:sp>
        <p:nvSpPr>
          <p:cNvPr id="5" name=""/>
          <p:cNvSpPr/>
          <p:nvPr>
            <p:ph type="body" idx="10"/>
          </p:nvPr>
        </p:nvSpPr>
        <p:spPr>
          <a:xfrm>
            <a:off x="216535" y="2022475"/>
            <a:ext cx="6934200" cy="16757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11480" indent="0" algn="l">
              <a:lnSpc>
                <a:spcPts val="2700"/>
              </a:lnSpc>
              <a:spcAft>
                <a:spcPts val="0"/>
              </a:spcAft>
            </a:pPr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Todas as despesas serão acompanhadas de recibo devidamente assinado pelo CONTRATADO.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b="1" spc="0">
                <a:solidFill>
                  <a:srgbClr val="000000"/>
                </a:solidFill>
                <a:latin typeface="Arial" pitchFamily="2" panose="02020603050405020304"/>
              </a:rPr>
              <a:t>CLÁUSULA QUARTA- DA REMUNERAÇÃO </a:t>
            </a:r>
          </a:p>
          <a:p>
            <a:pPr marL="0" marR="91440" indent="0" algn="l">
              <a:lnSpc>
                <a:spcPts val="1400"/>
              </a:lnSpc>
              <a:spcBef>
                <a:spcPts val="1075"/>
              </a:spcBef>
              <a:spcAft>
                <a:spcPts val="0"/>
              </a:spcAft>
            </a:pPr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Pela prestação do serviço ora ajustado, o CONTRATANTE pagará mensalmente a CONTRATADA, 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título de remuneração, o valor de R$ 10.000,00 (dez mil reais). </a:t>
            </a:r>
          </a:p>
          <a:p>
            <a:pPr marL="0" marR="0" indent="0" algn="l">
              <a:lnSpc>
                <a:spcPts val="1400"/>
              </a:lnSpc>
              <a:spcBef>
                <a:spcPts val="1210"/>
              </a:spcBef>
              <a:spcAft>
                <a:spcPts val="1310"/>
              </a:spcAft>
            </a:pPr>
            <a:r>
              <a:rPr lang="pt-PT" sz="1100" b="1" spc="55">
                <a:solidFill>
                  <a:srgbClr val="000000"/>
                </a:solidFill>
                <a:latin typeface="Arial" pitchFamily="2" panose="02020603050405020304"/>
              </a:rPr>
              <a:t>CLÁUSULA QUINTA - DA FORMA DE PAGAMENTO </a:t>
            </a:r>
          </a:p>
        </p:txBody>
      </p:sp>
      <p:sp>
        <p:nvSpPr>
          <p:cNvPr id="6" name=""/>
          <p:cNvSpPr/>
          <p:nvPr>
            <p:ph type="body" idx="10"/>
          </p:nvPr>
        </p:nvSpPr>
        <p:spPr>
          <a:xfrm>
            <a:off x="216535" y="3698240"/>
            <a:ext cx="6934200" cy="7061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91440" indent="0" algn="just">
              <a:lnSpc>
                <a:spcPts val="1400"/>
              </a:lnSpc>
              <a:spcAft>
                <a:spcPts val="1325"/>
              </a:spcAft>
            </a:pPr>
            <a:r>
              <a:rPr lang="pt-PT" sz="1100" spc="30">
                <a:solidFill>
                  <a:srgbClr val="000000"/>
                </a:solidFill>
                <a:latin typeface="Arial" pitchFamily="2" panose="02020603050405020304"/>
              </a:rPr>
              <a:t>O pagamento será efetuado através de transferência bancaria na conta de n° 26324-9, agência 3545,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30">
                <a:solidFill>
                  <a:srgbClr val="000000"/>
                </a:solidFill>
                <a:latin typeface="Arial" pitchFamily="2" panose="02020603050405020304"/>
              </a:rPr>
              <a:t>operação 001 da Caixa Econômica Federal. Cujo titular é o Contratado, sempre até o dia 30 de cada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30">
                <a:solidFill>
                  <a:srgbClr val="000000"/>
                </a:solidFill>
                <a:latin typeface="Arial" pitchFamily="2" panose="02020603050405020304"/>
              </a:rPr>
              <a:t>mês. </a:t>
            </a:r>
          </a:p>
        </p:txBody>
      </p:sp>
      <p:sp>
        <p:nvSpPr>
          <p:cNvPr id="7" name=""/>
          <p:cNvSpPr/>
          <p:nvPr>
            <p:ph type="body" idx="10"/>
          </p:nvPr>
        </p:nvSpPr>
        <p:spPr>
          <a:xfrm>
            <a:off x="216535" y="4404360"/>
            <a:ext cx="6934200" cy="347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400"/>
              </a:lnSpc>
              <a:spcAft>
                <a:spcPts val="1315"/>
              </a:spcAft>
            </a:pPr>
            <a:r>
              <a:rPr lang="pt-PT" sz="1100" b="1" spc="60">
                <a:solidFill>
                  <a:srgbClr val="000000"/>
                </a:solidFill>
                <a:latin typeface="Arial" pitchFamily="2" panose="02020603050405020304"/>
              </a:rPr>
              <a:t>CLÁUSULA SEXTA - DA DOTAÇÃO ORÇAMENTÁRIA </a:t>
            </a:r>
          </a:p>
        </p:txBody>
      </p:sp>
      <p:sp>
        <p:nvSpPr>
          <p:cNvPr id="8" name=""/>
          <p:cNvSpPr/>
          <p:nvPr>
            <p:ph type="body" idx="10"/>
          </p:nvPr>
        </p:nvSpPr>
        <p:spPr>
          <a:xfrm>
            <a:off x="216535" y="4751705"/>
            <a:ext cx="6934200" cy="6915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91440" indent="0" algn="just">
              <a:lnSpc>
                <a:spcPts val="1400"/>
              </a:lnSpc>
              <a:spcAft>
                <a:spcPts val="1330"/>
              </a:spcAft>
            </a:pPr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Os recursos orçamentários para fazer face às despesas inerentes ao emprego público, objeto deste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contrato, decorrerão da seguinte dotação orçamentária, consignada no Orçamento da Câmara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municipal para o exercício financeiro de 2024: </a:t>
            </a:r>
          </a:p>
        </p:txBody>
      </p:sp>
      <p:sp>
        <p:nvSpPr>
          <p:cNvPr id="11" name=""/>
          <p:cNvSpPr/>
          <p:nvPr>
            <p:ph type="body" idx="10"/>
          </p:nvPr>
        </p:nvSpPr>
        <p:spPr>
          <a:xfrm>
            <a:off x="216535" y="7992110"/>
            <a:ext cx="6934200" cy="3587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400"/>
              </a:lnSpc>
              <a:spcAft>
                <a:spcPts val="1435"/>
              </a:spcAft>
            </a:pPr>
            <a:r>
              <a:rPr lang="pt-PT" sz="1100" b="1" spc="60">
                <a:solidFill>
                  <a:srgbClr val="000000"/>
                </a:solidFill>
                <a:latin typeface="Arial" pitchFamily="2" panose="02020603050405020304"/>
              </a:rPr>
              <a:t>CLÁUSULA SETIMA - DA VIGÊNCIA </a:t>
            </a:r>
          </a:p>
        </p:txBody>
      </p:sp>
      <p:sp>
        <p:nvSpPr>
          <p:cNvPr id="12" name=""/>
          <p:cNvSpPr/>
          <p:nvPr>
            <p:ph type="body" idx="10"/>
          </p:nvPr>
        </p:nvSpPr>
        <p:spPr>
          <a:xfrm>
            <a:off x="216535" y="8350885"/>
            <a:ext cx="6934200" cy="683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91440" indent="0" algn="just">
              <a:lnSpc>
                <a:spcPts val="1300"/>
              </a:lnSpc>
              <a:spcAft>
                <a:spcPts val="1315"/>
              </a:spcAft>
            </a:pPr>
            <a:r>
              <a:rPr lang="pt-PT" sz="1100" spc="45">
                <a:solidFill>
                  <a:srgbClr val="000000"/>
                </a:solidFill>
                <a:latin typeface="Arial" pitchFamily="2" panose="02020603050405020304"/>
              </a:rPr>
              <a:t>O presente contrato, por tempo determinado, terá vigência de 02/01/2025 a 31/12/2025, de agora em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45">
                <a:solidFill>
                  <a:srgbClr val="000000"/>
                </a:solidFill>
                <a:latin typeface="Arial" pitchFamily="2" panose="02020603050405020304"/>
              </a:rPr>
              <a:t>diante ajustando, que no final do prazo ora estipulado, o CONTRATADO nada poderá reclamar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45">
                <a:solidFill>
                  <a:srgbClr val="000000"/>
                </a:solidFill>
                <a:latin typeface="Arial" pitchFamily="2" panose="02020603050405020304"/>
              </a:rPr>
              <a:t>tampouco exigir do CONTRATANTE direito algum. </a:t>
            </a:r>
          </a:p>
        </p:txBody>
      </p:sp>
      <p:sp>
        <p:nvSpPr>
          <p:cNvPr id="13" name=""/>
          <p:cNvSpPr/>
          <p:nvPr>
            <p:ph type="body" idx="10"/>
          </p:nvPr>
        </p:nvSpPr>
        <p:spPr>
          <a:xfrm>
            <a:off x="216535" y="9034145"/>
            <a:ext cx="6934200" cy="6311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400"/>
              </a:lnSpc>
              <a:spcAft>
                <a:spcPts val="3565"/>
              </a:spcAft>
            </a:pPr>
            <a:r>
              <a:rPr lang="pt-PT" sz="1100" b="1" spc="60">
                <a:solidFill>
                  <a:srgbClr val="000000"/>
                </a:solidFill>
                <a:latin typeface="Arial" pitchFamily="2" panose="02020603050405020304"/>
              </a:rPr>
              <a:t>CLÁUSULA OITAVA - DA RESCISÃO </a:t>
            </a:r>
          </a:p>
        </p:txBody>
      </p:sp>
      <p:sp>
        <p:nvSpPr>
          <p:cNvPr id="16" name=""/>
          <p:cNvSpPr/>
          <p:nvPr>
            <p:ph type="body" idx="10"/>
          </p:nvPr>
        </p:nvSpPr>
        <p:spPr>
          <a:xfrm>
            <a:off x="6931025" y="9665335"/>
            <a:ext cx="408305" cy="9569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ct val="100000"/>
              </a:lnSpc>
              <a:spcAft>
                <a:spcPts val="0"/>
              </a:spcAft>
            </a:pPr>
            <a:r>
              <a:rPr lang="pt-BR" sz="10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  <p:sp>
        <p:nvSpPr>
          <p:cNvPr id="17" name=""/>
          <p:cNvSpPr/>
          <p:nvPr>
            <p:ph type="body" idx="10"/>
          </p:nvPr>
        </p:nvSpPr>
        <p:spPr>
          <a:xfrm>
            <a:off x="1033145" y="9665335"/>
            <a:ext cx="5207000" cy="9645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0" marR="0" indent="0" algn="l">
              <a:lnSpc>
                <a:spcPts val="1800"/>
              </a:lnSpc>
              <a:spcAft>
                <a:spcPts val="3910"/>
              </a:spcAft>
            </a:pPr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Avenida Frei Damião de Bozzano, 310, Cidade Universitária, Maceió/Alagoas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(82)9 8847-0057/(82)9 9810-9920/</a:t>
            </a:r>
            <a:r>
              <a:rPr lang="pt-PT" sz="1100" u="sng" spc="0">
                <a:solidFill>
                  <a:srgbClr val="0000FF"/>
                </a:solidFill>
                <a:latin typeface="Arial" pitchFamily="2" panose="02020603050405020304"/>
              </a:rPr>
              <a:t>e-mail:paulo_rleite@hotmail.com</a:t>
            </a:r>
            <a:r>
              <a:rPr lang="pt-PT" sz="100" spc="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r="http://schemas.openxmlformats.org/officeDocument/2006/relationships" xmlns:a="http://schemas.openxmlformats.org/drawingml/2006/main" xmlns:dc="http://purl.org/dc/elements/1.1/" xmlns:cp="http://schemas.openxmlformats.org/package/2006/metadata/core-properties">
  <p:cSld name="layout 3">
    <p:bg>
      <p:bgPr>
        <a:solidFill>
          <a:schemeClr val="bg1">
            <a:alpha val="10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>
            <p:ph type="body" idx="10"/>
          </p:nvPr>
        </p:nvSpPr>
        <p:spPr>
          <a:xfrm>
            <a:off x="1033145" y="508000"/>
            <a:ext cx="5207000" cy="5111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445" rIns="0" bIns="0" anchor="t"/>
          <a:lstStyle/>
          <a:p>
            <a:pPr marL="0" marR="0" indent="0" algn="ctr">
              <a:lnSpc>
                <a:spcPts val="1600"/>
              </a:lnSpc>
              <a:spcAft>
                <a:spcPts val="2380"/>
              </a:spcAft>
            </a:pPr>
            <a:r>
              <a:rPr lang="pt-PT" sz="1350" spc="20">
                <a:solidFill>
                  <a:srgbClr val="000000"/>
                </a:solidFill>
                <a:latin typeface="Arial" pitchFamily="2" panose="02020603050405020304"/>
              </a:rPr>
              <a:t>PAULO LEITE ADVOCACIA &amp; CONSULTORIA </a:t>
            </a:r>
          </a:p>
        </p:txBody>
      </p:sp>
      <p:sp>
        <p:nvSpPr>
          <p:cNvPr id="3" name=""/>
          <p:cNvSpPr/>
          <p:nvPr>
            <p:ph type="body" idx="10"/>
          </p:nvPr>
        </p:nvSpPr>
        <p:spPr>
          <a:xfrm>
            <a:off x="181610" y="1019175"/>
            <a:ext cx="6934200" cy="7118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0" algn="just">
              <a:lnSpc>
                <a:spcPts val="1400"/>
              </a:lnSpc>
              <a:spcAft>
                <a:spcPts val="1435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Poderá o CONTRATANTE, desde que assim justifique o interesse público e cessada a necessidade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do serviço ora contratado, rescindir, a qualquer tempo, o presente contrato, mediante aviso prévio com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antecedência de 30 (trinta) dias, não cabendo a CONTRATADA indenização alguma. </a:t>
            </a:r>
          </a:p>
        </p:txBody>
      </p:sp>
      <p:sp>
        <p:nvSpPr>
          <p:cNvPr id="4" name=""/>
          <p:cNvSpPr/>
          <p:nvPr>
            <p:ph type="body" idx="10"/>
          </p:nvPr>
        </p:nvSpPr>
        <p:spPr>
          <a:xfrm>
            <a:off x="181610" y="1731010"/>
            <a:ext cx="6934200" cy="3314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0" indent="0" algn="l">
              <a:lnSpc>
                <a:spcPts val="1400"/>
              </a:lnSpc>
              <a:spcAft>
                <a:spcPts val="1200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CLÁUSULA NONA </a:t>
            </a:r>
          </a:p>
        </p:txBody>
      </p:sp>
      <p:sp>
        <p:nvSpPr>
          <p:cNvPr id="5" name=""/>
          <p:cNvSpPr/>
          <p:nvPr>
            <p:ph type="body" idx="10"/>
          </p:nvPr>
        </p:nvSpPr>
        <p:spPr>
          <a:xfrm>
            <a:off x="181610" y="2062480"/>
            <a:ext cx="6934200" cy="8902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0" algn="just">
              <a:lnSpc>
                <a:spcPts val="1400"/>
              </a:lnSpc>
              <a:spcAft>
                <a:spcPts val="1340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Recurso algum caberá a Contratada impetrar contra o Contratante, decorrente da vigência do presente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contrato, por ter sido o mesmo, celebrado em circunstâncias especiais e excepcionais, tampouco não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lhe assegura o presente instrumento, nenhum direito à indenização ao término de sua vigência, nem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mesmo quaisquer reclamações de ordem trabalhista. </a:t>
            </a:r>
          </a:p>
        </p:txBody>
      </p:sp>
      <p:sp>
        <p:nvSpPr>
          <p:cNvPr id="6" name=""/>
          <p:cNvSpPr/>
          <p:nvPr>
            <p:ph type="body" idx="10"/>
          </p:nvPr>
        </p:nvSpPr>
        <p:spPr>
          <a:xfrm>
            <a:off x="181610" y="2952750"/>
            <a:ext cx="6934200" cy="10312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0" indent="0" algn="l">
              <a:lnSpc>
                <a:spcPts val="1400"/>
              </a:lnSpc>
              <a:spcAft>
                <a:spcPts val="0"/>
              </a:spcAft>
            </a:pPr>
            <a:r>
              <a:rPr lang="pt-PT" sz="1150" b="1" spc="30">
                <a:solidFill>
                  <a:srgbClr val="000000"/>
                </a:solidFill>
                <a:latin typeface="Arial" pitchFamily="2" panose="02020603050405020304"/>
              </a:rPr>
              <a:t>CLÁUSULA DÉCIMA - DAS DISPOSIÇÕES GERAIS </a:t>
            </a:r>
          </a:p>
          <a:p>
            <a:pPr marL="45720" marR="0" indent="0" algn="l">
              <a:lnSpc>
                <a:spcPts val="1400"/>
              </a:lnSpc>
              <a:spcBef>
                <a:spcPts val="1270"/>
              </a:spcBef>
              <a:spcAft>
                <a:spcPts val="0"/>
              </a:spcAft>
            </a:pPr>
            <a:r>
              <a:rPr lang="pt-PT" sz="1150" spc="20">
                <a:solidFill>
                  <a:srgbClr val="000000"/>
                </a:solidFill>
                <a:latin typeface="Arial" pitchFamily="2" panose="02020603050405020304"/>
              </a:rPr>
              <a:t>A CONTRATADA não poderá receber atribuições, funções ou encargos não previstos neste contrato; </a:t>
            </a:r>
          </a:p>
          <a:p>
            <a:pPr marL="45720" marR="0" indent="0" algn="l">
              <a:lnSpc>
                <a:spcPts val="1400"/>
              </a:lnSpc>
              <a:spcBef>
                <a:spcPts val="1435"/>
              </a:spcBef>
              <a:spcAft>
                <a:spcPts val="1225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CLÁUSULA DÉCIMA PRIMEIRA — DO FORO </a:t>
            </a:r>
          </a:p>
        </p:txBody>
      </p:sp>
      <p:sp>
        <p:nvSpPr>
          <p:cNvPr id="7" name=""/>
          <p:cNvSpPr/>
          <p:nvPr>
            <p:ph type="body" idx="10"/>
          </p:nvPr>
        </p:nvSpPr>
        <p:spPr>
          <a:xfrm>
            <a:off x="181610" y="3983990"/>
            <a:ext cx="6934200" cy="6985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0" algn="just">
              <a:lnSpc>
                <a:spcPts val="1400"/>
              </a:lnSpc>
              <a:spcAft>
                <a:spcPts val="1290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Fica eleito o foro da Comarca de Santa Luzia do Norte, Estado de Alagoas, com expressa renúncia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de qualquer outro por mais privilegiado que seja para dirimir qualquer pendência decorrente da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execução do presente contrato por tempo determinado. </a:t>
            </a:r>
          </a:p>
        </p:txBody>
      </p:sp>
      <p:sp>
        <p:nvSpPr>
          <p:cNvPr id="8" name=""/>
          <p:cNvSpPr/>
          <p:nvPr>
            <p:ph type="body" idx="10"/>
          </p:nvPr>
        </p:nvSpPr>
        <p:spPr>
          <a:xfrm>
            <a:off x="181610" y="4682490"/>
            <a:ext cx="6934200" cy="10598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0" algn="just">
              <a:lnSpc>
                <a:spcPts val="1400"/>
              </a:lnSpc>
              <a:spcAft>
                <a:spcPts val="2670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E, para firmeza e como de prova de assim haverem, entre si, ajustado e contratado, é lavrado este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contrato em 02 (duas) vias de igual teor, que, depois de lido a achado de acordo, será assinado pelas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partes contratantes e pelas testemunhas abaixo, dele sendo extraídas as necessárias cópias que terão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o mesmo valor do original. </a:t>
            </a:r>
          </a:p>
        </p:txBody>
      </p:sp>
      <p:sp>
        <p:nvSpPr>
          <p:cNvPr id="9" name=""/>
          <p:cNvSpPr/>
          <p:nvPr>
            <p:ph type="body" idx="10"/>
          </p:nvPr>
        </p:nvSpPr>
        <p:spPr>
          <a:xfrm>
            <a:off x="181610" y="5742305"/>
            <a:ext cx="6934200" cy="3536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0" indent="0" algn="l">
              <a:lnSpc>
                <a:spcPts val="1400"/>
              </a:lnSpc>
              <a:spcAft>
                <a:spcPts val="1335"/>
              </a:spcAft>
            </a:pPr>
            <a:r>
              <a:rPr lang="pt-PT" sz="1150" spc="15">
                <a:solidFill>
                  <a:srgbClr val="000000"/>
                </a:solidFill>
                <a:latin typeface="Arial" pitchFamily="2" panose="02020603050405020304"/>
              </a:rPr>
              <a:t>Santa Luzia do Norte, 02 de janeiro de 2025. </a:t>
            </a:r>
          </a:p>
        </p:txBody>
      </p:sp>
      <p:sp>
        <p:nvSpPr>
          <p:cNvPr id="10" name=""/>
          <p:cNvSpPr/>
          <p:nvPr>
            <p:ph type="body" idx="10"/>
          </p:nvPr>
        </p:nvSpPr>
        <p:spPr>
          <a:xfrm>
            <a:off x="181610" y="6096000"/>
            <a:ext cx="6934200" cy="349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ct val="100000"/>
              </a:lnSpc>
              <a:spcAft>
                <a:spcPts val="0"/>
              </a:spcAft>
            </a:pPr>
            <a:r>
              <a:rPr lang="pt-BR" sz="10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  <p:sp>
        <p:nvSpPr>
          <p:cNvPr id="11" name=""/>
          <p:cNvSpPr/>
          <p:nvPr>
            <p:ph type="body" idx="10"/>
          </p:nvPr>
        </p:nvSpPr>
        <p:spPr>
          <a:xfrm>
            <a:off x="181610" y="6445250"/>
            <a:ext cx="6934200" cy="8540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0" indent="0" algn="ctr">
              <a:lnSpc>
                <a:spcPts val="1400"/>
              </a:lnSpc>
              <a:spcAft>
                <a:spcPts val="3970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EDSON CICERO ALBINO </a:t>
            </a:r>
            <a:br/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CONTRATANTE </a:t>
            </a:r>
          </a:p>
        </p:txBody>
      </p:sp>
      <p:sp>
        <p:nvSpPr>
          <p:cNvPr id="12" name=""/>
          <p:cNvSpPr/>
          <p:nvPr>
            <p:ph type="body" idx="10"/>
          </p:nvPr>
        </p:nvSpPr>
        <p:spPr>
          <a:xfrm>
            <a:off x="181610" y="7299325"/>
            <a:ext cx="6934200" cy="1974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1590" rIns="0" bIns="0" anchor="t"/>
          <a:lstStyle/>
          <a:p>
            <a:pPr marL="45720" marR="0" indent="0" algn="ctr">
              <a:lnSpc>
                <a:spcPts val="1300"/>
              </a:lnSpc>
              <a:spcAft>
                <a:spcPts val="0"/>
              </a:spcAft>
            </a:pPr>
            <a:r>
              <a:rPr lang="pt-PT" sz="1150" b="1" spc="50">
                <a:solidFill>
                  <a:srgbClr val="000000"/>
                </a:solidFill>
                <a:latin typeface="Arial" pitchFamily="2" panose="02020603050405020304"/>
              </a:rPr>
              <a:t>PAULO ROBERTO LEIT DE OLIVEIRA </a:t>
            </a:r>
          </a:p>
        </p:txBody>
      </p:sp>
      <p:sp>
        <p:nvSpPr>
          <p:cNvPr id="13" name=""/>
          <p:cNvSpPr/>
          <p:nvPr>
            <p:ph type="body" idx="10"/>
          </p:nvPr>
        </p:nvSpPr>
        <p:spPr>
          <a:xfrm>
            <a:off x="181610" y="7496810"/>
            <a:ext cx="6934200" cy="1600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pPr marL="45720" marR="0" indent="0" algn="ctr">
              <a:lnSpc>
                <a:spcPts val="1200"/>
              </a:lnSpc>
              <a:spcAft>
                <a:spcPts val="0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CONTRATADO </a:t>
            </a:r>
          </a:p>
        </p:txBody>
      </p:sp>
      <p:sp>
        <p:nvSpPr>
          <p:cNvPr id="14" name=""/>
          <p:cNvSpPr/>
          <p:nvPr>
            <p:ph type="body" idx="10"/>
          </p:nvPr>
        </p:nvSpPr>
        <p:spPr>
          <a:xfrm>
            <a:off x="3060065" y="7924800"/>
            <a:ext cx="570230" cy="3016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ct val="100000"/>
              </a:lnSpc>
              <a:spcAft>
                <a:spcPts val="0"/>
              </a:spcAft>
            </a:pPr>
            <a:r>
              <a:rPr lang="pt-BR" sz="10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  <p:sp>
        <p:nvSpPr>
          <p:cNvPr id="15" name=""/>
          <p:cNvSpPr/>
          <p:nvPr>
            <p:ph type="body" idx="10"/>
          </p:nvPr>
        </p:nvSpPr>
        <p:spPr>
          <a:xfrm>
            <a:off x="4133215" y="8028305"/>
            <a:ext cx="368935" cy="1981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ct val="100000"/>
              </a:lnSpc>
              <a:spcAft>
                <a:spcPts val="0"/>
              </a:spcAft>
            </a:pPr>
            <a:r>
              <a:rPr lang="pt-BR" sz="10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  <p:sp>
        <p:nvSpPr>
          <p:cNvPr id="16" name=""/>
          <p:cNvSpPr/>
          <p:nvPr>
            <p:ph type="body" idx="10"/>
          </p:nvPr>
        </p:nvSpPr>
        <p:spPr>
          <a:xfrm>
            <a:off x="2051050" y="7656830"/>
            <a:ext cx="698500" cy="5695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7465" rIns="0" bIns="0" anchor="t"/>
          <a:lstStyle/>
          <a:p>
            <a:pPr marL="0" marR="0" indent="0" algn="l">
              <a:lnSpc>
                <a:spcPts val="4100"/>
              </a:lnSpc>
              <a:spcAft>
                <a:spcPts val="0"/>
              </a:spcAft>
            </a:pPr>
            <a:r>
              <a:rPr lang="en-US" sz="3200" spc="135">
                <a:solidFill>
                  <a:srgbClr val="352985"/>
                </a:solidFill>
                <a:latin typeface="Arial" pitchFamily="2" panose="02020603050405020304"/>
              </a:rPr>
              <a:t>2£,</a:t>
            </a:r>
            <a:r>
              <a:rPr lang="pt-PT" sz="100" spc="844">
                <a:solidFill>
                  <a:srgbClr val="352985"/>
                </a:solidFill>
                <a:latin typeface="Arial" pitchFamily="2" panose="02020603050405020304"/>
              </a:rPr>
              <a:t> </a:t>
            </a:r>
          </a:p>
        </p:txBody>
      </p:sp>
      <p:sp>
        <p:nvSpPr>
          <p:cNvPr id="21" name=""/>
          <p:cNvSpPr/>
          <p:nvPr>
            <p:ph type="body" idx="10"/>
          </p:nvPr>
        </p:nvSpPr>
        <p:spPr>
          <a:xfrm>
            <a:off x="186055" y="8226425"/>
            <a:ext cx="6934200" cy="7029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1200"/>
              </a:lnSpc>
              <a:spcAft>
                <a:spcPts val="3030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TESTEMUNHA </a:t>
            </a:r>
            <a:br/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CPF </a:t>
            </a:r>
          </a:p>
        </p:txBody>
      </p:sp>
      <p:sp>
        <p:nvSpPr>
          <p:cNvPr id="22" name=""/>
          <p:cNvSpPr/>
          <p:nvPr>
            <p:ph type="body" idx="10"/>
          </p:nvPr>
        </p:nvSpPr>
        <p:spPr>
          <a:xfrm>
            <a:off x="186055" y="8929370"/>
            <a:ext cx="6934200" cy="1543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1783080" marR="0" indent="0" algn="l">
              <a:lnSpc>
                <a:spcPts val="600"/>
              </a:lnSpc>
              <a:spcAft>
                <a:spcPts val="0"/>
              </a:spcAft>
              <a:tabLst>
                <a:tab algn="l" pos="3200400"/>
                <a:tab algn="l" pos="4160520"/>
              </a:tabLst>
            </a:pPr>
            <a:r>
              <a:rPr lang="en-US" sz="500" b="1" i="1" u="sng" baseline="-25000" spc="20">
                <a:solidFill>
                  <a:srgbClr val="000000"/>
                </a:solidFill>
                <a:latin typeface="Bookman Old Style" pitchFamily="1" panose="02020603050405020304"/>
              </a:rPr>
              <a:t>L</a:t>
            </a:r>
            <a:r>
              <a:rPr lang="en-US" sz="600" b="1" i="1" u="sng" spc="20">
                <a:solidFill>
                  <a:srgbClr val="000000"/>
                </a:solidFill>
                <a:latin typeface="Bookman Old Style" pitchFamily="1" panose="02020603050405020304"/>
              </a:rPr>
              <a:t>LIWLMÁCt‘n</a:t>
            </a:r>
            <a:r>
              <a:rPr lang="en-US" sz="100" b="1" i="1" u="sng" spc="20">
                <a:solidFill>
                  <a:srgbClr val="352985"/>
                </a:solidFill>
                <a:latin typeface="Bookman Old Style" pitchFamily="1" panose="02020603050405020304"/>
              </a:rPr>
              <a:t> </a:t>
            </a:r>
            <a:r>
              <a:rPr lang="en-US" sz="600" b="1" i="1" u="sng" spc="20">
                <a:solidFill>
                  <a:srgbClr val="352985"/>
                </a:solidFill>
                <a:latin typeface="Bookman Old Style" pitchFamily="1" panose="02020603050405020304"/>
              </a:rPr>
              <a:t>kí</a:t>
            </a:r>
            <a:r>
              <a:rPr lang="en-US" sz="600" b="1" i="1" u="sng" spc="20">
                <a:solidFill>
                  <a:srgbClr val="7A70C5"/>
                </a:solidFill>
                <a:latin typeface="Bookman Old Style" pitchFamily="1" panose="02020603050405020304"/>
              </a:rPr>
              <a:t> '</a:t>
            </a:r>
            <a:r>
              <a:rPr lang="en-US" sz="600" b="1" i="1" u="sng" spc="20">
                <a:solidFill>
                  <a:srgbClr val="35306B"/>
                </a:solidFill>
                <a:latin typeface="Bookman Old Style" pitchFamily="1" panose="02020603050405020304"/>
              </a:rPr>
              <a:t> Li</a:t>
            </a:r>
            <a:r>
              <a:rPr lang="en-US" sz="600" u="sng" spc="20">
                <a:solidFill>
                  <a:srgbClr val="352985"/>
                </a:solidFill>
                <a:latin typeface="Bookman Old Style" pitchFamily="1" panose="02020603050405020304"/>
              </a:rPr>
              <a:t> it) </a:t>
            </a:r>
            <a:r>
              <a:rPr lang="en-US" sz="700" u="sng" spc="20">
                <a:solidFill>
                  <a:srgbClr val="352985"/>
                </a:solidFill>
                <a:latin typeface="Bookman Old Style" pitchFamily="2" panose="02020603050405020304"/>
              </a:rPr>
              <a:t>9,</a:t>
            </a:r>
            <a:r>
              <a:rPr lang="en-US" sz="100" u="sng" spc="20">
                <a:solidFill>
                  <a:srgbClr val="35306B"/>
                </a:solidFill>
                <a:latin typeface="Bookman Old Style" pitchFamily="2" panose="02020603050405020304"/>
              </a:rPr>
              <a:t> </a:t>
            </a:r>
            <a:r>
              <a:rPr lang="en-US" sz="700" u="sng" spc="20">
                <a:solidFill>
                  <a:srgbClr val="35306B"/>
                </a:solidFill>
                <a:latin typeface="Bookman Old Style" pitchFamily="2" panose="02020603050405020304"/>
              </a:rPr>
              <a:t>c</a:t>
            </a:r>
            <a:r>
              <a:rPr lang="en-US" sz="600" u="sng" spc="20">
                <a:solidFill>
                  <a:srgbClr val="5548C7"/>
                </a:solidFill>
                <a:latin typeface="Bookman Old Style" pitchFamily="1" panose="02020603050405020304"/>
              </a:rPr>
              <a:t> A -  </a:t>
            </a:r>
          </a:p>
          <a:p>
            <a:pPr marL="4297680" marR="0" indent="0" algn="l">
              <a:lnSpc>
                <a:spcPts val="4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sz="500" spc="0">
                <a:solidFill>
                  <a:srgbClr val="5548C7"/>
                </a:solidFill>
                <a:latin typeface="Bookman Old Style" pitchFamily="1" panose="02020603050405020304"/>
              </a:rPr>
              <a:t>Lcj</a:t>
            </a:r>
            <a:r>
              <a:rPr lang="pt-PT" sz="100" spc="0">
                <a:solidFill>
                  <a:srgbClr val="5548C7"/>
                </a:solidFill>
                <a:latin typeface="Bookman Old Style" pitchFamily="1" panose="02020603050405020304"/>
              </a:rPr>
              <a:t> </a:t>
            </a:r>
          </a:p>
        </p:txBody>
      </p:sp>
      <p:sp>
        <p:nvSpPr>
          <p:cNvPr id="23" name=""/>
          <p:cNvSpPr/>
          <p:nvPr>
            <p:ph type="body" idx="10"/>
          </p:nvPr>
        </p:nvSpPr>
        <p:spPr>
          <a:xfrm>
            <a:off x="186055" y="9083675"/>
            <a:ext cx="6934200" cy="5486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1300"/>
              </a:lnSpc>
              <a:spcAft>
                <a:spcPts val="1665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TESTEMUNHA </a:t>
            </a:r>
            <a:br/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CPF </a:t>
            </a:r>
          </a:p>
        </p:txBody>
      </p:sp>
      <p:sp>
        <p:nvSpPr>
          <p:cNvPr id="24" name=""/>
          <p:cNvSpPr/>
          <p:nvPr>
            <p:ph type="body" idx="10"/>
          </p:nvPr>
        </p:nvSpPr>
        <p:spPr>
          <a:xfrm>
            <a:off x="186055" y="9632315"/>
            <a:ext cx="6934200" cy="5657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1900"/>
              </a:lnSpc>
              <a:spcAft>
                <a:spcPts val="565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Avenida Frei Damião de Bozzano, 310, Cidade Universitária, Maceió/Alagoas </a:t>
            </a:r>
            <a:br/>
            <a:r>
              <a:rPr lang="pt-PT" sz="950" baseline="30000" spc="0">
                <a:solidFill>
                  <a:srgbClr val="000000"/>
                </a:solidFill>
                <a:latin typeface="Arial" pitchFamily="2" panose="02020603050405020304"/>
              </a:rPr>
              <a:t>(4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 (82)9 8847-0057/(82)9 9810-9920/</a:t>
            </a:r>
            <a:r>
              <a:rPr lang="pt-PT" sz="1150" u="sng" spc="0">
                <a:solidFill>
                  <a:srgbClr val="0000FF"/>
                </a:solidFill>
                <a:latin typeface="Arial" pitchFamily="2" panose="02020603050405020304"/>
              </a:rPr>
              <a:t>e-mail:paulo_rleite@hotmail.com</a:t>
            </a:r>
            <a:r>
              <a:rPr lang="pt-PT" sz="100" spc="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</p:spTree>
  </p:cSld>
  <p:clrMapOvr>
    <a:masterClrMapping/>
  </p:clrMapOvr>
</p:sldLayout>
</file>

<file path=ppt/slideMasters/_rels/slideMaster.xml.rels><Relationships xmlns="http://schemas.openxmlformats.org/package/2006/relationships"><Relationship Id="tId" Type="http://schemas.openxmlformats.org/officeDocument/2006/relationships/theme" Target="../theme/theme.xml"/><Relationship Id="slId1" Type="http://schemas.openxmlformats.org/officeDocument/2006/relationships/slideLayout" Target="../slideLayouts/slideLayout1.xml"/><Relationship Id="slId2" Type="http://schemas.openxmlformats.org/officeDocument/2006/relationships/slideLayout" Target="../slideLayouts/slideLayout2.xml"/><Relationship Id="slId3" Type="http://schemas.openxmlformats.org/officeDocument/2006/relationships/slideLayout" Target="../slideLayouts/slideLayout3.xml"/></Relationships>
</file>

<file path=ppt/slideMasters/slideMaster.xml><?xml version="1.0" encoding="utf-8"?>
<p:sldMaster xmlns:p="http://schemas.openxmlformats.org/presentationml/2006/main" xmlns:r="http://schemas.openxmlformats.org/officeDocument/2006/relationships" xmlns:a="http://schemas.openxmlformats.org/drawingml/2006/main" xmlns:dc="http://purl.org/dc/elements/1.1/" xmlns:cp="http://schemas.openxmlformats.org/package/2006/metadata/core-properties">
  <p:cSld>
    <p:bg>
      <p:bgPr>
        <a:solidFill>
          <a:schemeClr val="bg1">
            <a:alpha val="10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slId1"/>
    <p:sldLayoutId id="2147483650" r:id="slId2"/>
    <p:sldLayoutId id="2147483651" r:id="slId3"/>
  </p:sldLayoutIdLst>
  <p:txStyles>
    <p:titleStyle/>
    <p:bodyStyle/>
    <p:otherStyle/>
  </p:txStyles>
</p:sldMaster>
</file>

<file path=ppt/slides/_rels/slide1.xml.rels><Relationships xmlns="http://schemas.openxmlformats.org/package/2006/relationships"><Relationship Id="prId1" Type="http://schemas.openxmlformats.org/officeDocument/2006/relationships/image" Target="../media/image1.jpg"/><Relationship Id="slId1" Type="http://schemas.openxmlformats.org/officeDocument/2006/relationships/slideLayout" Target="../slideLayouts/slideLayout1.xml"/></Relationships>
</file>

<file path=ppt/slides/_rels/slide2.xml.rels><Relationships xmlns="http://schemas.openxmlformats.org/package/2006/relationships"><Relationship Id="prId2" Type="http://schemas.openxmlformats.org/officeDocument/2006/relationships/image" Target="../media/image2.jpg"/><Relationship Id="slId2" Type="http://schemas.openxmlformats.org/officeDocument/2006/relationships/slideLayout" Target="../slideLayouts/slideLayout2.xml"/></Relationships>
</file>

<file path=ppt/slides/_rels/slide3.xml.rels><Relationships xmlns="http://schemas.openxmlformats.org/package/2006/relationships"><Relationship Id="prId3" Type="http://schemas.openxmlformats.org/officeDocument/2006/relationships/image" Target="../media/image3.jpg"/><Relationship Id="prId4" Type="http://schemas.openxmlformats.org/officeDocument/2006/relationships/image" Target="../media/image4.jpg"/><Relationship Id="slId3" Type="http://schemas.openxmlformats.org/officeDocument/2006/relationships/slideLayout" Target="../slideLayouts/slideLayout3.xml"/></Relationships>
</file>

<file path=ppt/slides/slide1.xml><?xml version="1.0" encoding="utf-8"?>
<p:sld xmlns:p="http://schemas.openxmlformats.org/presentationml/2006/main" xmlns:r="http://schemas.openxmlformats.org/officeDocument/2006/relationships" xmlns:a="http://schemas.openxmlformats.org/drawingml/2006/main" xmlns:dc="http://purl.org/dc/elements/1.1/" xmlns:cp="http://schemas.openxmlformats.org/package/2006/metadata/core-properties">
  <p:cSld>
    <p:bg>
      <p:bgPr>
        <a:solidFill>
          <a:schemeClr val="bg1">
            <a:alpha val="10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"/>
          <p:cNvPicPr/>
          <p:nvPr/>
        </p:nvPicPr>
        <p:blipFill>
          <a:blip r:embed="prId1"/>
          <a:stretch>
            <a:fillRect/>
          </a:stretch>
        </p:blipFill>
        <p:spPr>
          <a:xfrm>
            <a:off x="6537960" y="9509760"/>
            <a:ext cx="494030" cy="798830"/>
          </a:xfrm>
          <a:prstGeom prst="rect">
            <a:avLst/>
          </a:prstGeom>
        </p:spPr>
      </p:pic>
      <p:sp>
        <p:nvSpPr>
          <p:cNvPr id="4" name=""/>
          <p:cNvSpPr/>
          <p:nvPr>
            <p:ph type="body" idx="10"/>
          </p:nvPr>
        </p:nvSpPr>
        <p:spPr>
          <a:xfrm>
            <a:off x="1795145" y="520700"/>
            <a:ext cx="3708400" cy="5003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540" rIns="0" bIns="0" anchor="t"/>
          <a:lstStyle/>
          <a:p>
            <a:pPr marL="0" marR="0" indent="0" algn="ctr">
              <a:lnSpc>
                <a:spcPts val="1600"/>
              </a:lnSpc>
              <a:spcAft>
                <a:spcPts val="2315"/>
              </a:spcAft>
            </a:pPr>
            <a:r>
              <a:rPr lang="pt-PT" sz="1300" spc="30">
                <a:solidFill>
                  <a:srgbClr val="000000"/>
                </a:solidFill>
                <a:latin typeface="Arial" pitchFamily="2" panose="02020603050405020304"/>
              </a:rPr>
              <a:t>PAULO LEITE ADVOCACIA &amp; CONSULTORIA </a:t>
            </a:r>
          </a:p>
        </p:txBody>
      </p:sp>
      <p:sp>
        <p:nvSpPr>
          <p:cNvPr id="5" name=""/>
          <p:cNvSpPr/>
          <p:nvPr>
            <p:ph type="body" idx="10"/>
          </p:nvPr>
        </p:nvSpPr>
        <p:spPr>
          <a:xfrm>
            <a:off x="247015" y="1021080"/>
            <a:ext cx="6858000" cy="5181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ctr">
              <a:lnSpc>
                <a:spcPts val="1300"/>
              </a:lnSpc>
              <a:spcAft>
                <a:spcPts val="2710"/>
              </a:spcAft>
            </a:pPr>
            <a:r>
              <a:rPr lang="pt-PT" sz="1150" b="1" spc="20">
                <a:solidFill>
                  <a:srgbClr val="000000"/>
                </a:solidFill>
                <a:latin typeface="Arial" pitchFamily="2" panose="02020603050405020304"/>
              </a:rPr>
              <a:t>CONTRATO DE HONORÁRIO ADVOCATÍCIO </a:t>
            </a:r>
          </a:p>
        </p:txBody>
      </p:sp>
      <p:sp>
        <p:nvSpPr>
          <p:cNvPr id="6" name=""/>
          <p:cNvSpPr/>
          <p:nvPr>
            <p:ph type="body" idx="10"/>
          </p:nvPr>
        </p:nvSpPr>
        <p:spPr>
          <a:xfrm>
            <a:off x="247015" y="1539240"/>
            <a:ext cx="6858000" cy="7575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pPr marL="2240280" marR="45720" indent="0" algn="just">
              <a:lnSpc>
                <a:spcPts val="1200"/>
              </a:lnSpc>
              <a:spcAft>
                <a:spcPts val="1305"/>
              </a:spcAft>
            </a:pPr>
            <a:r>
              <a:rPr lang="pt-PT" sz="950" b="1" spc="0">
                <a:solidFill>
                  <a:srgbClr val="000000"/>
                </a:solidFill>
                <a:latin typeface="Arial" pitchFamily="2" panose="02020603050405020304"/>
              </a:rPr>
              <a:t>CONTRATO DE PRESTAÇÃO DE ASSESSORIA JURÍDICA E SERVIÇOS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950" b="1" spc="0">
                <a:solidFill>
                  <a:srgbClr val="000000"/>
                </a:solidFill>
                <a:latin typeface="Arial" pitchFamily="2" panose="02020603050405020304"/>
              </a:rPr>
              <a:t>ADVOCATÍCIOS QUE ENTRE SI CELEBRAM A CÂMARA DE VEREADORES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950" b="1" spc="0">
                <a:solidFill>
                  <a:srgbClr val="000000"/>
                </a:solidFill>
                <a:latin typeface="Arial" pitchFamily="2" panose="02020603050405020304"/>
              </a:rPr>
              <a:t>DO MUNICÍPIO DE SANTA LUZIA DO NORTE E O SENHOR PAULO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950" b="1" spc="0">
                <a:solidFill>
                  <a:srgbClr val="000000"/>
                </a:solidFill>
                <a:latin typeface="Arial" pitchFamily="2" panose="02020603050405020304"/>
              </a:rPr>
              <a:t>ROBERTO LEITE DE OLIVEIRA. </a:t>
            </a:r>
          </a:p>
        </p:txBody>
      </p:sp>
      <p:sp>
        <p:nvSpPr>
          <p:cNvPr id="7" name=""/>
          <p:cNvSpPr/>
          <p:nvPr>
            <p:ph type="body" idx="10"/>
          </p:nvPr>
        </p:nvSpPr>
        <p:spPr>
          <a:xfrm>
            <a:off x="247015" y="2296795"/>
            <a:ext cx="6858000" cy="24460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just">
              <a:lnSpc>
                <a:spcPts val="1400"/>
              </a:lnSpc>
              <a:spcAft>
                <a:spcPts val="1270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Ao segundo dia, do mês de janeiro do ano de 2025 (dois mil e vinte e cinco), de um lado a </a:t>
            </a: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Cãmara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de Vereadores do Município de Santa Luzia do Norte,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Pessoa Jurídica de Direito Público Interno,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inscrito no CNPJ sob o n° 24.472.060/0001-75, com sede administrativa a Rua Estevão Protomartir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de Brito, n°. 39, Centro, Santa Luzia do Norte, Estado de Alagoas, representado neste ato pelo seu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representante legal, Senhor, </a:t>
            </a: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EDSON CICERO ALBINO,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brasileiro, casado, portador da Cédula de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Identidade n° 1416642, expedida pela SSP/AL e do CPF n° 019.399.504-22, residente e domiciliado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em, Santa Luzia do Norte/AL, Presidente do Poder Legislativo Municipal, doravante denominado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simplesmente CONTRATANTE, e do outro lado a senhor, </a:t>
            </a: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PAULO ROBERTO LEITE DE OLIVEIRA,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brasileiro, casado, Advogado inscrito na OAB/AL sob n° 12916 com endereço profissional a Avenida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Frei Damião de Bozzano, 310, Cidade Universitária, Maceió/Alagoas, em sequência denominada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simplesmente CONTRATADO, para prestação de Assessoria Jurídica e Serviços Advocatícios, para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atender a necessidade e interesse público, em observãncia a legislação que rege a espécie, e de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acordo com as cláusulas e condições seguintes: </a:t>
            </a:r>
          </a:p>
        </p:txBody>
      </p:sp>
      <p:sp>
        <p:nvSpPr>
          <p:cNvPr id="8" name=""/>
          <p:cNvSpPr/>
          <p:nvPr>
            <p:ph type="body" idx="10"/>
          </p:nvPr>
        </p:nvSpPr>
        <p:spPr>
          <a:xfrm>
            <a:off x="247015" y="4742815"/>
            <a:ext cx="6858000" cy="3359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l">
              <a:lnSpc>
                <a:spcPts val="1300"/>
              </a:lnSpc>
              <a:spcAft>
                <a:spcPts val="1295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DAS CLÁUSULAS E CONDIÇÕES </a:t>
            </a:r>
          </a:p>
        </p:txBody>
      </p:sp>
      <p:sp>
        <p:nvSpPr>
          <p:cNvPr id="9" name=""/>
          <p:cNvSpPr/>
          <p:nvPr>
            <p:ph type="body" idx="10"/>
          </p:nvPr>
        </p:nvSpPr>
        <p:spPr>
          <a:xfrm>
            <a:off x="247015" y="5078730"/>
            <a:ext cx="6858000" cy="7092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just">
              <a:lnSpc>
                <a:spcPts val="1400"/>
              </a:lnSpc>
              <a:spcAft>
                <a:spcPts val="1370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As partes acima identificadas têm, entre si, justo e acertado o presente Contrato De Honorário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Advocatício, que se regerá pelas clausulas seguintes e pelas condições descritas no presente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instrumento. </a:t>
            </a:r>
          </a:p>
        </p:txBody>
      </p:sp>
      <p:sp>
        <p:nvSpPr>
          <p:cNvPr id="10" name=""/>
          <p:cNvSpPr/>
          <p:nvPr>
            <p:ph type="body" idx="10"/>
          </p:nvPr>
        </p:nvSpPr>
        <p:spPr>
          <a:xfrm>
            <a:off x="247015" y="5788025"/>
            <a:ext cx="6858000" cy="3454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l">
              <a:lnSpc>
                <a:spcPts val="1300"/>
              </a:lnSpc>
              <a:spcAft>
                <a:spcPts val="1335"/>
              </a:spcAft>
            </a:pPr>
            <a:r>
              <a:rPr lang="pt-PT" sz="1150" b="1" spc="25">
                <a:solidFill>
                  <a:srgbClr val="000000"/>
                </a:solidFill>
                <a:latin typeface="Arial" pitchFamily="2" panose="02020603050405020304"/>
              </a:rPr>
              <a:t>CLÁUSULA PRIMEIRA- DO OBJETO DO CONTRATO </a:t>
            </a:r>
          </a:p>
        </p:txBody>
      </p:sp>
      <p:sp>
        <p:nvSpPr>
          <p:cNvPr id="11" name=""/>
          <p:cNvSpPr/>
          <p:nvPr>
            <p:ph type="body" idx="10"/>
          </p:nvPr>
        </p:nvSpPr>
        <p:spPr>
          <a:xfrm>
            <a:off x="247015" y="6133465"/>
            <a:ext cx="6858000" cy="5232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just">
              <a:lnSpc>
                <a:spcPts val="1400"/>
              </a:lnSpc>
              <a:spcAft>
                <a:spcPts val="1285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O presente instrumento tem como OBJETO a prestação de serviços advocatícios, em defesa dos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interesses da Câmara de Vereadores do Município de Santa Luzia do Norte/AL. </a:t>
            </a:r>
          </a:p>
        </p:txBody>
      </p:sp>
      <p:sp>
        <p:nvSpPr>
          <p:cNvPr id="12" name=""/>
          <p:cNvSpPr/>
          <p:nvPr>
            <p:ph type="body" idx="10"/>
          </p:nvPr>
        </p:nvSpPr>
        <p:spPr>
          <a:xfrm>
            <a:off x="247015" y="6656705"/>
            <a:ext cx="6858000" cy="3568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5720" indent="0" algn="l">
              <a:lnSpc>
                <a:spcPts val="1300"/>
              </a:lnSpc>
              <a:spcAft>
                <a:spcPts val="1485"/>
              </a:spcAft>
            </a:pPr>
            <a:r>
              <a:rPr lang="pt-PT" sz="1150" b="1" spc="20">
                <a:solidFill>
                  <a:srgbClr val="000000"/>
                </a:solidFill>
                <a:latin typeface="Arial" pitchFamily="2" panose="02020603050405020304"/>
              </a:rPr>
              <a:t>CLÁUSULA SEGUNDA- DAS ATIVIDADES </a:t>
            </a:r>
          </a:p>
        </p:txBody>
      </p:sp>
      <p:sp>
        <p:nvSpPr>
          <p:cNvPr id="13" name=""/>
          <p:cNvSpPr/>
          <p:nvPr>
            <p:ph type="body" idx="10"/>
          </p:nvPr>
        </p:nvSpPr>
        <p:spPr>
          <a:xfrm>
            <a:off x="247015" y="7013575"/>
            <a:ext cx="6858000" cy="5238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905" rIns="0" bIns="0" anchor="t"/>
          <a:lstStyle/>
          <a:p>
            <a:pPr marL="0" marR="45720" indent="0" algn="just">
              <a:lnSpc>
                <a:spcPts val="1300"/>
              </a:lnSpc>
              <a:spcAft>
                <a:spcPts val="1415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Cabe ao Contratado às atividades inclusas na prestação de serviço objeto deste instrumento, sendo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todas aquelas inerentes à profissão, quais sejam: </a:t>
            </a:r>
          </a:p>
        </p:txBody>
      </p:sp>
      <p:sp>
        <p:nvSpPr>
          <p:cNvPr id="14" name=""/>
          <p:cNvSpPr/>
          <p:nvPr>
            <p:ph type="body" idx="10"/>
          </p:nvPr>
        </p:nvSpPr>
        <p:spPr>
          <a:xfrm>
            <a:off x="247015" y="7537450"/>
            <a:ext cx="6858000" cy="5238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0" marR="45720" indent="228600" algn="l">
              <a:lnSpc>
                <a:spcPts val="1300"/>
              </a:lnSpc>
              <a:spcAft>
                <a:spcPts val="1450"/>
              </a:spcAft>
              <a:buFont typeface="Arial"/>
              <a:buAutoNum startAt="1" type="alphaLcPeriod"/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Inicialmente, quando for o caso, promover todos os meios para que as pendencias, atuais ou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decorrentes, sejam solucionadas pela via conciliatória. </a:t>
            </a:r>
          </a:p>
        </p:txBody>
      </p:sp>
      <p:sp>
        <p:nvSpPr>
          <p:cNvPr id="15" name=""/>
          <p:cNvSpPr/>
          <p:nvPr>
            <p:ph type="body" idx="10"/>
          </p:nvPr>
        </p:nvSpPr>
        <p:spPr>
          <a:xfrm>
            <a:off x="247015" y="8061325"/>
            <a:ext cx="6858000" cy="8997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0" marR="45720" indent="228600" algn="just">
              <a:lnSpc>
                <a:spcPts val="1300"/>
              </a:lnSpc>
              <a:spcAft>
                <a:spcPts val="1765"/>
              </a:spcAft>
              <a:buFont typeface="Arial"/>
              <a:buAutoNum type="alphaLcPeriod"/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Praticar quaisquer atos e medidas necessárias e inerentes à causa, em todas as repartições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públicas da União, dos Estados ou dos Municípios, bem como órgãos a estes ligados direta ou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indiretamente, seja por delegação, concessão ou outros meios, bem como os estabelecimentos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particulares. </a:t>
            </a:r>
          </a:p>
        </p:txBody>
      </p:sp>
      <p:sp>
        <p:nvSpPr>
          <p:cNvPr id="16" name=""/>
          <p:cNvSpPr/>
          <p:nvPr>
            <p:ph type="body" idx="10"/>
          </p:nvPr>
        </p:nvSpPr>
        <p:spPr>
          <a:xfrm>
            <a:off x="247015" y="8961120"/>
            <a:ext cx="6858000" cy="5486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457200" marR="45720" indent="228600" algn="just">
              <a:lnSpc>
                <a:spcPts val="1300"/>
              </a:lnSpc>
              <a:spcAft>
                <a:spcPts val="290"/>
              </a:spcAft>
              <a:buFont typeface="Arial"/>
              <a:buAutoNum type="alphaLcPeriod"/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Praticar todos os atos inerentes ao exercício da advocacia e aqueles constantes no Estatuto da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Ordem dos Advogados do Brasil, bem como os especificados no Instrumento Procuratório que 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lhe for outorgado. </a:t>
            </a:r>
          </a:p>
        </p:txBody>
      </p:sp>
      <p:sp>
        <p:nvSpPr>
          <p:cNvPr id="17" name=""/>
          <p:cNvSpPr/>
          <p:nvPr>
            <p:ph type="body" idx="10"/>
          </p:nvPr>
        </p:nvSpPr>
        <p:spPr>
          <a:xfrm>
            <a:off x="7031990" y="9509760"/>
            <a:ext cx="169545" cy="7467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ct val="100000"/>
              </a:lnSpc>
              <a:spcAft>
                <a:spcPts val="0"/>
              </a:spcAft>
            </a:pPr>
            <a:r>
              <a:rPr lang="pt-BR" sz="10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  <p:sp>
        <p:nvSpPr>
          <p:cNvPr id="18" name=""/>
          <p:cNvSpPr/>
          <p:nvPr>
            <p:ph type="body" idx="10"/>
          </p:nvPr>
        </p:nvSpPr>
        <p:spPr>
          <a:xfrm>
            <a:off x="6739255" y="10256520"/>
            <a:ext cx="462280" cy="4279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100"/>
              </a:lnSpc>
              <a:spcAft>
                <a:spcPts val="0"/>
              </a:spcAft>
            </a:pPr>
            <a:r>
              <a:rPr lang="en-US" sz="850" i="1" spc="0">
                <a:solidFill>
                  <a:srgbClr val="4D4BC1"/>
                </a:solidFill>
                <a:latin typeface="Verdana" pitchFamily="2" panose="02020603050405020304"/>
              </a:rPr>
              <a:t>\. I </a:t>
            </a:r>
            <a:r>
              <a:rPr lang="en-US" sz="650" spc="0">
                <a:solidFill>
                  <a:srgbClr val="4D4BC1"/>
                </a:solidFill>
                <a:latin typeface="Bookman Old Style" pitchFamily="2" panose="02020603050405020304"/>
              </a:rPr>
              <a:t>k </a:t>
            </a:r>
          </a:p>
          <a:p>
            <a:pPr marL="0" marR="0"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50" spc="365">
                <a:solidFill>
                  <a:srgbClr val="4D4BC1"/>
                </a:solidFill>
                <a:latin typeface="Bookman Old Style" pitchFamily="2" panose="02020603050405020304"/>
              </a:rPr>
              <a:t>klg\ </a:t>
            </a:r>
          </a:p>
        </p:txBody>
      </p:sp>
      <p:sp>
        <p:nvSpPr>
          <p:cNvPr id="19" name=""/>
          <p:cNvSpPr/>
          <p:nvPr>
            <p:ph type="body" idx="10"/>
          </p:nvPr>
        </p:nvSpPr>
        <p:spPr>
          <a:xfrm>
            <a:off x="1036320" y="9509760"/>
            <a:ext cx="5207000" cy="11836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4460" rIns="0" bIns="0" anchor="t"/>
          <a:lstStyle/>
          <a:p>
            <a:pPr marL="457200" marR="0" indent="0" algn="l">
              <a:lnSpc>
                <a:spcPts val="1900"/>
              </a:lnSpc>
              <a:spcAft>
                <a:spcPts val="4435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Avenida Frei Damião de Bozzano, 310, Cidade Universitária, Maceió/Alagoas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(82)9 8847-0057/(82)9 9810-9920/e-mail:paulo_rleite©</a:t>
            </a:r>
            <a:r>
              <a:rPr lang="pt-PT" sz="1150" u="sng" spc="0">
                <a:solidFill>
                  <a:srgbClr val="0000FF"/>
                </a:solidFill>
                <a:latin typeface="Arial" pitchFamily="2" panose="02020603050405020304"/>
              </a:rPr>
              <a:t>hotmail.com</a:t>
            </a:r>
            <a:r>
              <a:rPr lang="pt-PT" sz="100" spc="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r="http://schemas.openxmlformats.org/officeDocument/2006/relationships" xmlns:a="http://schemas.openxmlformats.org/drawingml/2006/main" xmlns:dc="http://purl.org/dc/elements/1.1/" xmlns:cp="http://schemas.openxmlformats.org/package/2006/metadata/core-properties">
  <p:cSld>
    <p:bg>
      <p:bgPr>
        <a:solidFill>
          <a:schemeClr val="bg1">
            <a:alpha val="10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/>
          <p:cNvPicPr/>
          <p:nvPr/>
        </p:nvPicPr>
        <p:blipFill>
          <a:blip r:embed="prId2"/>
          <a:stretch>
            <a:fillRect/>
          </a:stretch>
        </p:blipFill>
        <p:spPr>
          <a:xfrm>
            <a:off x="6537960" y="9665335"/>
            <a:ext cx="387350" cy="926465"/>
          </a:xfrm>
          <a:prstGeom prst="rect">
            <a:avLst/>
          </a:prstGeom>
        </p:spPr>
      </p:pic>
      <p:sp>
        <p:nvSpPr>
          <p:cNvPr id="2" name=""/>
          <p:cNvSpPr/>
          <p:nvPr>
            <p:ph type="body" idx="10"/>
          </p:nvPr>
        </p:nvSpPr>
        <p:spPr>
          <a:xfrm>
            <a:off x="216535" y="520700"/>
            <a:ext cx="6934200" cy="2590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1500"/>
              </a:lnSpc>
              <a:spcAft>
                <a:spcPts val="515"/>
              </a:spcAft>
            </a:pPr>
            <a:r>
              <a:rPr lang="pt-PT" sz="1300" spc="50">
                <a:solidFill>
                  <a:srgbClr val="000000"/>
                </a:solidFill>
                <a:latin typeface="Arial" pitchFamily="2" panose="02020603050405020304"/>
              </a:rPr>
              <a:t>PAULO LEITE ADVOCACIA &amp; CONSULTORIA </a:t>
            </a:r>
          </a:p>
        </p:txBody>
      </p:sp>
      <p:sp>
        <p:nvSpPr>
          <p:cNvPr id="3" name=""/>
          <p:cNvSpPr/>
          <p:nvPr>
            <p:ph type="body" idx="10"/>
          </p:nvPr>
        </p:nvSpPr>
        <p:spPr>
          <a:xfrm>
            <a:off x="216535" y="779780"/>
            <a:ext cx="6934200" cy="7118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04495" rIns="0" bIns="0" anchor="t"/>
          <a:lstStyle/>
          <a:p>
            <a:pPr marL="0" marR="0" indent="0" algn="l">
              <a:lnSpc>
                <a:spcPts val="1300"/>
              </a:lnSpc>
              <a:spcAft>
                <a:spcPts val="1105"/>
              </a:spcAft>
            </a:pPr>
            <a:r>
              <a:rPr lang="pt-PT" sz="1100" b="1" spc="0">
                <a:solidFill>
                  <a:srgbClr val="000000"/>
                </a:solidFill>
                <a:latin typeface="Arial" pitchFamily="2" panose="02020603050405020304"/>
              </a:rPr>
              <a:t>CLÁUSULA TERCEIRA- DAS DESPESAS </a:t>
            </a:r>
          </a:p>
        </p:txBody>
      </p:sp>
      <p:sp>
        <p:nvSpPr>
          <p:cNvPr id="4" name=""/>
          <p:cNvSpPr/>
          <p:nvPr>
            <p:ph type="body" idx="10"/>
          </p:nvPr>
        </p:nvSpPr>
        <p:spPr>
          <a:xfrm>
            <a:off x="216535" y="1491615"/>
            <a:ext cx="6934200" cy="5308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91440" indent="0" algn="just">
              <a:lnSpc>
                <a:spcPts val="1400"/>
              </a:lnSpc>
              <a:spcAft>
                <a:spcPts val="0"/>
              </a:spcAft>
            </a:pPr>
            <a:r>
              <a:rPr lang="pt-PT" sz="1100" spc="20">
                <a:solidFill>
                  <a:srgbClr val="000000"/>
                </a:solidFill>
                <a:latin typeface="Arial" pitchFamily="2" panose="02020603050405020304"/>
              </a:rPr>
              <a:t>Cabe ao contratante todas as despesas quando efetuadas pelo Contratado e se o caso exigir, ligadas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20">
                <a:solidFill>
                  <a:srgbClr val="000000"/>
                </a:solidFill>
                <a:latin typeface="Arial" pitchFamily="2" panose="02020603050405020304"/>
              </a:rPr>
              <a:t>direta ou indiretamente com processos judiciais, incluindo-se fotocopias, emolumentos, custas, entre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20">
                <a:solidFill>
                  <a:srgbClr val="000000"/>
                </a:solidFill>
                <a:latin typeface="Arial" pitchFamily="2" panose="02020603050405020304"/>
              </a:rPr>
              <a:t>outros. </a:t>
            </a:r>
          </a:p>
        </p:txBody>
      </p:sp>
      <p:sp>
        <p:nvSpPr>
          <p:cNvPr id="5" name=""/>
          <p:cNvSpPr/>
          <p:nvPr>
            <p:ph type="body" idx="10"/>
          </p:nvPr>
        </p:nvSpPr>
        <p:spPr>
          <a:xfrm>
            <a:off x="216535" y="2022475"/>
            <a:ext cx="6934200" cy="16757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411480" indent="0" algn="l">
              <a:lnSpc>
                <a:spcPts val="2700"/>
              </a:lnSpc>
              <a:spcAft>
                <a:spcPts val="0"/>
              </a:spcAft>
            </a:pPr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Todas as despesas serão acompanhadas de recibo devidamente assinado pelo CONTRATADO.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b="1" spc="0">
                <a:solidFill>
                  <a:srgbClr val="000000"/>
                </a:solidFill>
                <a:latin typeface="Arial" pitchFamily="2" panose="02020603050405020304"/>
              </a:rPr>
              <a:t>CLÁUSULA QUARTA- DA REMUNERAÇÃO </a:t>
            </a:r>
          </a:p>
          <a:p>
            <a:pPr marL="0" marR="91440" indent="0" algn="l">
              <a:lnSpc>
                <a:spcPts val="1400"/>
              </a:lnSpc>
              <a:spcBef>
                <a:spcPts val="1075"/>
              </a:spcBef>
              <a:spcAft>
                <a:spcPts val="0"/>
              </a:spcAft>
            </a:pPr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Pela prestação do serviço ora ajustado, o CONTRATANTE pagará mensalmente a CONTRATADA, 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título de remuneração, o valor de R$ 10.000,00 (dez mil reais). </a:t>
            </a:r>
          </a:p>
          <a:p>
            <a:pPr marL="0" marR="0" indent="0" algn="l">
              <a:lnSpc>
                <a:spcPts val="1400"/>
              </a:lnSpc>
              <a:spcBef>
                <a:spcPts val="1210"/>
              </a:spcBef>
              <a:spcAft>
                <a:spcPts val="1310"/>
              </a:spcAft>
            </a:pPr>
            <a:r>
              <a:rPr lang="pt-PT" sz="1100" b="1" spc="55">
                <a:solidFill>
                  <a:srgbClr val="000000"/>
                </a:solidFill>
                <a:latin typeface="Arial" pitchFamily="2" panose="02020603050405020304"/>
              </a:rPr>
              <a:t>CLÁUSULA QUINTA - DA FORMA DE PAGAMENTO </a:t>
            </a:r>
          </a:p>
        </p:txBody>
      </p:sp>
      <p:sp>
        <p:nvSpPr>
          <p:cNvPr id="6" name=""/>
          <p:cNvSpPr/>
          <p:nvPr>
            <p:ph type="body" idx="10"/>
          </p:nvPr>
        </p:nvSpPr>
        <p:spPr>
          <a:xfrm>
            <a:off x="216535" y="3698240"/>
            <a:ext cx="6934200" cy="7061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91440" indent="0" algn="just">
              <a:lnSpc>
                <a:spcPts val="1400"/>
              </a:lnSpc>
              <a:spcAft>
                <a:spcPts val="1325"/>
              </a:spcAft>
            </a:pPr>
            <a:r>
              <a:rPr lang="pt-PT" sz="1100" spc="30">
                <a:solidFill>
                  <a:srgbClr val="000000"/>
                </a:solidFill>
                <a:latin typeface="Arial" pitchFamily="2" panose="02020603050405020304"/>
              </a:rPr>
              <a:t>O pagamento será efetuado através de transferência bancaria na conta de n° 26324-9, agência 3545,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30">
                <a:solidFill>
                  <a:srgbClr val="000000"/>
                </a:solidFill>
                <a:latin typeface="Arial" pitchFamily="2" panose="02020603050405020304"/>
              </a:rPr>
              <a:t>operação 001 da Caixa Econômica Federal. Cujo titular é o Contratado, sempre até o dia 30 de cada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30">
                <a:solidFill>
                  <a:srgbClr val="000000"/>
                </a:solidFill>
                <a:latin typeface="Arial" pitchFamily="2" panose="02020603050405020304"/>
              </a:rPr>
              <a:t>mês. </a:t>
            </a:r>
          </a:p>
        </p:txBody>
      </p:sp>
      <p:sp>
        <p:nvSpPr>
          <p:cNvPr id="7" name=""/>
          <p:cNvSpPr/>
          <p:nvPr>
            <p:ph type="body" idx="10"/>
          </p:nvPr>
        </p:nvSpPr>
        <p:spPr>
          <a:xfrm>
            <a:off x="216535" y="4404360"/>
            <a:ext cx="6934200" cy="347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400"/>
              </a:lnSpc>
              <a:spcAft>
                <a:spcPts val="1315"/>
              </a:spcAft>
            </a:pPr>
            <a:r>
              <a:rPr lang="pt-PT" sz="1100" b="1" spc="60">
                <a:solidFill>
                  <a:srgbClr val="000000"/>
                </a:solidFill>
                <a:latin typeface="Arial" pitchFamily="2" panose="02020603050405020304"/>
              </a:rPr>
              <a:t>CLÁUSULA SEXTA - DA DOTAÇÃO ORÇAMENTÁRIA </a:t>
            </a:r>
          </a:p>
        </p:txBody>
      </p:sp>
      <p:sp>
        <p:nvSpPr>
          <p:cNvPr id="8" name=""/>
          <p:cNvSpPr/>
          <p:nvPr>
            <p:ph type="body" idx="10"/>
          </p:nvPr>
        </p:nvSpPr>
        <p:spPr>
          <a:xfrm>
            <a:off x="216535" y="4751705"/>
            <a:ext cx="6934200" cy="6915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91440" indent="0" algn="just">
              <a:lnSpc>
                <a:spcPts val="1400"/>
              </a:lnSpc>
              <a:spcAft>
                <a:spcPts val="1330"/>
              </a:spcAft>
            </a:pPr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Os recursos orçamentários para fazer face às despesas inerentes ao emprego público, objeto deste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contrato, decorrerão da seguinte dotação orçamentária, consignada no Orçamento da Câmara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municipal para o exercício financeiro de 2024: </a:t>
            </a:r>
          </a:p>
        </p:txBody>
      </p:sp>
      <p:graphicFrame>
        <p:nvGraphicFramePr>
          <p:cNvPr id="10" name=""/>
          <p:cNvGraphicFramePr>
            <a:graphicFrameLocks noGrp="1"/>
          </p:cNvGraphicFramePr>
          <p:nvPr/>
        </p:nvGraphicFramePr>
        <p:xfrm>
          <a:off x="307975" y="5449570"/>
          <a:ext cx="6830695" cy="2548890"/>
        </p:xfrm>
        <a:graphic>
          <a:graphicData uri="http://schemas.openxmlformats.org/drawingml/2006/table">
            <a:tbl>
              <a:tblGrid>
                <a:gridCol w="1706880"/>
                <a:gridCol w="5123815"/>
              </a:tblGrid>
              <a:tr h="179705">
                <a:tc>
                  <a:txBody>
                    <a:bodyPr vert="horz" anchor="t"/>
                    <a:lstStyle/>
                    <a:p>
                      <a:pPr marL="76200" marR="0" indent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Órgão </a:t>
                      </a:r>
                    </a:p>
                  </a:txBody>
                  <a:tcPr anchor="ctr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anchor="t"/>
                    <a:lstStyle/>
                    <a:p>
                      <a:pPr marL="73025" marR="0" indent="0"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0110 — Câmara Municipal </a:t>
                      </a:r>
                    </a:p>
                  </a:txBody>
                  <a:tcPr anchor="ctr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870">
                <a:tc>
                  <a:txBody>
                    <a:bodyPr vert="horz" anchor="t"/>
                    <a:lstStyle/>
                    <a:p>
                      <a:pPr marL="76200" marR="0" indent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Função </a:t>
                      </a:r>
                    </a:p>
                  </a:txBody>
                  <a:tcPr anchor="t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anchor="t"/>
                    <a:lstStyle/>
                    <a:p>
                      <a:pPr marL="73025" marR="0" indent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1365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01 — Legislativo </a:t>
                      </a:r>
                    </a:p>
                  </a:txBody>
                  <a:tcPr anchor="t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7495">
                <a:tc>
                  <a:txBody>
                    <a:bodyPr vert="horz" anchor="t"/>
                    <a:lstStyle/>
                    <a:p>
                      <a:pPr marL="76200" marR="0" indent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755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Subfunção </a:t>
                      </a:r>
                    </a:p>
                  </a:txBody>
                  <a:tcPr anchor="t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anchor="t"/>
                    <a:lstStyle/>
                    <a:p>
                      <a:pPr marL="73025" marR="0" indent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755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031 — Ação Legislativa </a:t>
                      </a:r>
                    </a:p>
                  </a:txBody>
                  <a:tcPr anchor="t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4025">
                <a:tc>
                  <a:txBody>
                    <a:bodyPr vert="horz" anchor="t"/>
                    <a:lstStyle/>
                    <a:p>
                      <a:pPr marL="76200" marR="0" indent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2115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Programa </a:t>
                      </a:r>
                    </a:p>
                  </a:txBody>
                  <a:tcPr anchor="t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anchor="t"/>
                    <a:lstStyle/>
                    <a:p>
                      <a:pPr marL="73025" marR="0" indent="0" algn="l">
                        <a:lnSpc>
                          <a:spcPts val="1300"/>
                        </a:lnSpc>
                        <a:spcBef>
                          <a:spcPts val="155"/>
                        </a:spcBef>
                        <a:spcAft>
                          <a:spcPts val="2080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0001— Manutenção das Ações de Duração Continuada </a:t>
                      </a:r>
                    </a:p>
                  </a:txBody>
                  <a:tcPr anchor="t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 vert="horz" anchor="t"/>
                    <a:lstStyle/>
                    <a:p>
                      <a:pPr marL="76200" marR="0" indent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1445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Ação </a:t>
                      </a:r>
                    </a:p>
                  </a:txBody>
                  <a:tcPr anchor="t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anchor="t"/>
                    <a:lstStyle/>
                    <a:p>
                      <a:pPr marL="73025" marR="0" indent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1410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2001 — Manutenção da Câmara Municipal </a:t>
                      </a:r>
                    </a:p>
                  </a:txBody>
                  <a:tcPr anchor="t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8935">
                <a:tc>
                  <a:txBody>
                    <a:bodyPr vert="horz" anchor="t"/>
                    <a:lstStyle/>
                    <a:p>
                      <a:pPr marL="76200" marR="0" indent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1520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Fonte de Recurso </a:t>
                      </a:r>
                    </a:p>
                  </a:txBody>
                  <a:tcPr anchor="t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anchor="t"/>
                    <a:lstStyle/>
                    <a:p>
                      <a:pPr marL="73025" marR="0" indent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1485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0010.00.000 — Recursos Próprios </a:t>
                      </a:r>
                    </a:p>
                  </a:txBody>
                  <a:tcPr anchor="t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7825">
                <a:tc>
                  <a:txBody>
                    <a:bodyPr vert="horz" anchor="t"/>
                    <a:lstStyle/>
                    <a:p>
                      <a:pPr marL="76200" marR="0" indent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1590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Elemento de Despesa </a:t>
                      </a:r>
                    </a:p>
                  </a:txBody>
                  <a:tcPr anchor="t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anchor="t"/>
                    <a:lstStyle/>
                    <a:p>
                      <a:pPr marL="73025" marR="0" indent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1545"/>
                        </a:spcAft>
                      </a:pPr>
                      <a:r>
                        <a:rPr lang="pt-PT" sz="1100" spc="0">
                          <a:solidFill>
                            <a:srgbClr val="000000"/>
                          </a:solidFill>
                          <a:latin typeface="Arial" pitchFamily="2" panose="02020603050405020304"/>
                        </a:rPr>
                        <a:t>3.3.3.9.0.35.00.00.00.0000 - Serviços de Consultoria </a:t>
                      </a:r>
                    </a:p>
                  </a:txBody>
                  <a:tcPr anchor="t" marL="0" marR="0" marT="0" marB="0">
                    <a:lnL w="6350" cmpd="sng">
                      <a:solidFill>
                        <a:srgbClr val="000000"/>
                      </a:solidFill>
                      <a:prstDash val="solid"/>
                    </a:lnL>
                    <a:lnR w="6350" cmpd="sng">
                      <a:solidFill>
                        <a:srgbClr val="000000"/>
                      </a:solidFill>
                      <a:prstDash val="solid"/>
                    </a:lnR>
                    <a:lnT w="6350" cmpd="sng">
                      <a:solidFill>
                        <a:srgbClr val="000000"/>
                      </a:solidFill>
                      <a:prstDash val="solid"/>
                    </a:lnT>
                    <a:lnB w="635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"/>
          <p:cNvSpPr/>
          <p:nvPr>
            <p:ph type="body" idx="10"/>
          </p:nvPr>
        </p:nvSpPr>
        <p:spPr>
          <a:xfrm>
            <a:off x="216535" y="7992110"/>
            <a:ext cx="6934200" cy="3587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400"/>
              </a:lnSpc>
              <a:spcAft>
                <a:spcPts val="1435"/>
              </a:spcAft>
            </a:pPr>
            <a:r>
              <a:rPr lang="pt-PT" sz="1100" b="1" spc="60">
                <a:solidFill>
                  <a:srgbClr val="000000"/>
                </a:solidFill>
                <a:latin typeface="Arial" pitchFamily="2" panose="02020603050405020304"/>
              </a:rPr>
              <a:t>CLÁUSULA SETIMA - DA VIGÊNCIA </a:t>
            </a:r>
          </a:p>
        </p:txBody>
      </p:sp>
      <p:sp>
        <p:nvSpPr>
          <p:cNvPr id="12" name=""/>
          <p:cNvSpPr/>
          <p:nvPr>
            <p:ph type="body" idx="10"/>
          </p:nvPr>
        </p:nvSpPr>
        <p:spPr>
          <a:xfrm>
            <a:off x="216535" y="8350885"/>
            <a:ext cx="6934200" cy="683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91440" indent="0" algn="just">
              <a:lnSpc>
                <a:spcPts val="1300"/>
              </a:lnSpc>
              <a:spcAft>
                <a:spcPts val="1315"/>
              </a:spcAft>
            </a:pPr>
            <a:r>
              <a:rPr lang="pt-PT" sz="1100" spc="45">
                <a:solidFill>
                  <a:srgbClr val="000000"/>
                </a:solidFill>
                <a:latin typeface="Arial" pitchFamily="2" panose="02020603050405020304"/>
              </a:rPr>
              <a:t>O presente contrato, por tempo determinado, terá vigência de 02/01/2025 a 31/12/2025, de agora em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45">
                <a:solidFill>
                  <a:srgbClr val="000000"/>
                </a:solidFill>
                <a:latin typeface="Arial" pitchFamily="2" panose="02020603050405020304"/>
              </a:rPr>
              <a:t>diante ajustando, que no final do prazo ora estipulado, o CONTRATADO nada poderá reclamar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45">
                <a:solidFill>
                  <a:srgbClr val="000000"/>
                </a:solidFill>
                <a:latin typeface="Arial" pitchFamily="2" panose="02020603050405020304"/>
              </a:rPr>
              <a:t>tampouco exigir do CONTRATANTE direito algum. </a:t>
            </a:r>
          </a:p>
        </p:txBody>
      </p:sp>
      <p:sp>
        <p:nvSpPr>
          <p:cNvPr id="13" name=""/>
          <p:cNvSpPr/>
          <p:nvPr>
            <p:ph type="body" idx="10"/>
          </p:nvPr>
        </p:nvSpPr>
        <p:spPr>
          <a:xfrm>
            <a:off x="216535" y="9034145"/>
            <a:ext cx="6934200" cy="6311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400"/>
              </a:lnSpc>
              <a:spcAft>
                <a:spcPts val="3565"/>
              </a:spcAft>
            </a:pPr>
            <a:r>
              <a:rPr lang="pt-PT" sz="1100" b="1" spc="60">
                <a:solidFill>
                  <a:srgbClr val="000000"/>
                </a:solidFill>
                <a:latin typeface="Arial" pitchFamily="2" panose="02020603050405020304"/>
              </a:rPr>
              <a:t>CLÁUSULA OITAVA - DA RESCISÃO </a:t>
            </a:r>
          </a:p>
        </p:txBody>
      </p:sp>
      <p:sp>
        <p:nvSpPr>
          <p:cNvPr id="16" name=""/>
          <p:cNvSpPr/>
          <p:nvPr>
            <p:ph type="body" idx="10"/>
          </p:nvPr>
        </p:nvSpPr>
        <p:spPr>
          <a:xfrm>
            <a:off x="6931025" y="9665335"/>
            <a:ext cx="408305" cy="9569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ct val="100000"/>
              </a:lnSpc>
              <a:spcAft>
                <a:spcPts val="0"/>
              </a:spcAft>
            </a:pPr>
            <a:r>
              <a:rPr lang="pt-BR" sz="10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  <p:sp>
        <p:nvSpPr>
          <p:cNvPr id="17" name=""/>
          <p:cNvSpPr/>
          <p:nvPr>
            <p:ph type="body" idx="10"/>
          </p:nvPr>
        </p:nvSpPr>
        <p:spPr>
          <a:xfrm>
            <a:off x="1033145" y="9665335"/>
            <a:ext cx="5207000" cy="9645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0" marR="0" indent="0" algn="l">
              <a:lnSpc>
                <a:spcPts val="1800"/>
              </a:lnSpc>
              <a:spcAft>
                <a:spcPts val="3910"/>
              </a:spcAft>
            </a:pPr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Avenida Frei Damião de Bozzano, 310, Cidade Universitária, Maceió/Alagoas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00" spc="0">
                <a:solidFill>
                  <a:srgbClr val="000000"/>
                </a:solidFill>
                <a:latin typeface="Arial" pitchFamily="2" panose="02020603050405020304"/>
              </a:rPr>
              <a:t>(82)9 8847-0057/(82)9 9810-9920/</a:t>
            </a:r>
            <a:r>
              <a:rPr lang="pt-PT" sz="1100" u="sng" spc="0">
                <a:solidFill>
                  <a:srgbClr val="0000FF"/>
                </a:solidFill>
                <a:latin typeface="Arial" pitchFamily="2" panose="02020603050405020304"/>
              </a:rPr>
              <a:t>e-mail:paulo_rleite@hotmail.com</a:t>
            </a:r>
            <a:r>
              <a:rPr lang="pt-PT" sz="100" spc="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  <p:cxnSp>
        <p:nvCxnSpPr>
          <p:cNvPr id="18" name=""/>
          <p:cNvCxnSpPr/>
          <p:nvPr/>
        </p:nvCxnSpPr>
        <p:spPr>
          <a:xfrm>
            <a:off x="323215" y="783590"/>
            <a:ext cx="6742430" cy="0"/>
          </a:xfrm>
          <a:prstGeom prst="line">
            <a:avLst/>
          </a:prstGeom>
          <a:ln w="6350" cmpd="sng">
            <a:solidFill>
              <a:srgbClr val="302F30"/>
            </a:solidFill>
          </a:ln>
        </p:spPr>
      </p:cxnSp>
      <p:cxnSp>
        <p:nvCxnSpPr>
          <p:cNvPr id="19" name=""/>
          <p:cNvCxnSpPr/>
          <p:nvPr/>
        </p:nvCxnSpPr>
        <p:spPr>
          <a:xfrm>
            <a:off x="216535" y="844550"/>
            <a:ext cx="2344420" cy="0"/>
          </a:xfrm>
          <a:prstGeom prst="line">
            <a:avLst/>
          </a:prstGeom>
          <a:ln w="6350" cmpd="sng">
            <a:solidFill>
              <a:srgbClr val="1B1917"/>
            </a:solidFill>
          </a:ln>
        </p:spPr>
      </p:cxnSp>
      <p:cxnSp>
        <p:nvCxnSpPr>
          <p:cNvPr id="20" name=""/>
          <p:cNvCxnSpPr/>
          <p:nvPr/>
        </p:nvCxnSpPr>
        <p:spPr>
          <a:xfrm>
            <a:off x="216535" y="9634855"/>
            <a:ext cx="6852285" cy="0"/>
          </a:xfrm>
          <a:prstGeom prst="line">
            <a:avLst/>
          </a:prstGeom>
          <a:ln w="52070" cmpd="dbl">
            <a:solidFill>
              <a:srgbClr val="242424"/>
            </a:solidFill>
          </a:ln>
        </p:spPr>
      </p:cxnSp>
    </p:spTree>
  </p:cSld>
  <p:clrMapOvr>
    <a:masterClrMapping/>
  </p:clrMapOvr>
</p:sld>
</file>

<file path=ppt/slides/slide3.xml><?xml version="1.0" encoding="utf-8"?>
<p:sld xmlns:p="http://schemas.openxmlformats.org/presentationml/2006/main" xmlns:r="http://schemas.openxmlformats.org/officeDocument/2006/relationships" xmlns:a="http://schemas.openxmlformats.org/drawingml/2006/main" xmlns:dc="http://purl.org/dc/elements/1.1/" xmlns:cp="http://schemas.openxmlformats.org/package/2006/metadata/core-properties">
  <p:cSld>
    <p:bg>
      <p:bgPr>
        <a:solidFill>
          <a:schemeClr val="bg1">
            <a:alpha val="10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"/>
          <p:cNvPicPr/>
          <p:nvPr/>
        </p:nvPicPr>
        <p:blipFill>
          <a:blip r:embed="prId3"/>
          <a:stretch>
            <a:fillRect/>
          </a:stretch>
        </p:blipFill>
        <p:spPr>
          <a:xfrm>
            <a:off x="3679190" y="7702550"/>
            <a:ext cx="454025" cy="474980"/>
          </a:xfrm>
          <a:prstGeom prst="rect">
            <a:avLst/>
          </a:prstGeom>
        </p:spPr>
      </p:pic>
      <p:pic>
        <p:nvPicPr>
          <p:cNvPr id="20" name=""/>
          <p:cNvPicPr/>
          <p:nvPr/>
        </p:nvPicPr>
        <p:blipFill>
          <a:blip r:embed="prId4"/>
          <a:stretch>
            <a:fillRect/>
          </a:stretch>
        </p:blipFill>
        <p:spPr>
          <a:xfrm>
            <a:off x="4629785" y="7656830"/>
            <a:ext cx="649605" cy="563880"/>
          </a:xfrm>
          <a:prstGeom prst="rect">
            <a:avLst/>
          </a:prstGeom>
        </p:spPr>
      </p:pic>
      <p:sp>
        <p:nvSpPr>
          <p:cNvPr id="2" name=""/>
          <p:cNvSpPr/>
          <p:nvPr>
            <p:ph type="body" idx="10"/>
          </p:nvPr>
        </p:nvSpPr>
        <p:spPr>
          <a:xfrm>
            <a:off x="1033145" y="508000"/>
            <a:ext cx="5207000" cy="5111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445" rIns="0" bIns="0" anchor="t"/>
          <a:lstStyle/>
          <a:p>
            <a:pPr marL="0" marR="0" indent="0" algn="ctr">
              <a:lnSpc>
                <a:spcPts val="1600"/>
              </a:lnSpc>
              <a:spcAft>
                <a:spcPts val="2380"/>
              </a:spcAft>
            </a:pPr>
            <a:r>
              <a:rPr lang="pt-PT" sz="1350" spc="20">
                <a:solidFill>
                  <a:srgbClr val="000000"/>
                </a:solidFill>
                <a:latin typeface="Arial" pitchFamily="2" panose="02020603050405020304"/>
              </a:rPr>
              <a:t>PAULO LEITE ADVOCACIA &amp; CONSULTORIA </a:t>
            </a:r>
          </a:p>
        </p:txBody>
      </p:sp>
      <p:sp>
        <p:nvSpPr>
          <p:cNvPr id="3" name=""/>
          <p:cNvSpPr/>
          <p:nvPr>
            <p:ph type="body" idx="10"/>
          </p:nvPr>
        </p:nvSpPr>
        <p:spPr>
          <a:xfrm>
            <a:off x="181610" y="1019175"/>
            <a:ext cx="6934200" cy="7118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0" algn="just">
              <a:lnSpc>
                <a:spcPts val="1400"/>
              </a:lnSpc>
              <a:spcAft>
                <a:spcPts val="1435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Poderá o CONTRATANTE, desde que assim justifique o interesse público e cessada a necessidade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do serviço ora contratado, rescindir, a qualquer tempo, o presente contrato, mediante aviso prévio com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antecedência de 30 (trinta) dias, não cabendo a CONTRATADA indenização alguma. </a:t>
            </a:r>
          </a:p>
        </p:txBody>
      </p:sp>
      <p:sp>
        <p:nvSpPr>
          <p:cNvPr id="4" name=""/>
          <p:cNvSpPr/>
          <p:nvPr>
            <p:ph type="body" idx="10"/>
          </p:nvPr>
        </p:nvSpPr>
        <p:spPr>
          <a:xfrm>
            <a:off x="181610" y="1731010"/>
            <a:ext cx="6934200" cy="3314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0" indent="0" algn="l">
              <a:lnSpc>
                <a:spcPts val="1400"/>
              </a:lnSpc>
              <a:spcAft>
                <a:spcPts val="1200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CLÁUSULA NONA </a:t>
            </a:r>
          </a:p>
        </p:txBody>
      </p:sp>
      <p:sp>
        <p:nvSpPr>
          <p:cNvPr id="5" name=""/>
          <p:cNvSpPr/>
          <p:nvPr>
            <p:ph type="body" idx="10"/>
          </p:nvPr>
        </p:nvSpPr>
        <p:spPr>
          <a:xfrm>
            <a:off x="181610" y="2062480"/>
            <a:ext cx="6934200" cy="8902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0" algn="just">
              <a:lnSpc>
                <a:spcPts val="1400"/>
              </a:lnSpc>
              <a:spcAft>
                <a:spcPts val="1340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Recurso algum caberá a Contratada impetrar contra o Contratante, decorrente da vigência do presente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contrato, por ter sido o mesmo, celebrado em circunstâncias especiais e excepcionais, tampouco não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lhe assegura o presente instrumento, nenhum direito à indenização ao término de sua vigência, nem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mesmo quaisquer reclamações de ordem trabalhista. </a:t>
            </a:r>
          </a:p>
        </p:txBody>
      </p:sp>
      <p:sp>
        <p:nvSpPr>
          <p:cNvPr id="6" name=""/>
          <p:cNvSpPr/>
          <p:nvPr>
            <p:ph type="body" idx="10"/>
          </p:nvPr>
        </p:nvSpPr>
        <p:spPr>
          <a:xfrm>
            <a:off x="181610" y="2952750"/>
            <a:ext cx="6934200" cy="10312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0" indent="0" algn="l">
              <a:lnSpc>
                <a:spcPts val="1400"/>
              </a:lnSpc>
              <a:spcAft>
                <a:spcPts val="0"/>
              </a:spcAft>
            </a:pPr>
            <a:r>
              <a:rPr lang="pt-PT" sz="1150" b="1" spc="30">
                <a:solidFill>
                  <a:srgbClr val="000000"/>
                </a:solidFill>
                <a:latin typeface="Arial" pitchFamily="2" panose="02020603050405020304"/>
              </a:rPr>
              <a:t>CLÁUSULA DÉCIMA - DAS DISPOSIÇÕES GERAIS </a:t>
            </a:r>
          </a:p>
          <a:p>
            <a:pPr marL="45720" marR="0" indent="0" algn="l">
              <a:lnSpc>
                <a:spcPts val="1400"/>
              </a:lnSpc>
              <a:spcBef>
                <a:spcPts val="1270"/>
              </a:spcBef>
              <a:spcAft>
                <a:spcPts val="0"/>
              </a:spcAft>
            </a:pPr>
            <a:r>
              <a:rPr lang="pt-PT" sz="1150" spc="20">
                <a:solidFill>
                  <a:srgbClr val="000000"/>
                </a:solidFill>
                <a:latin typeface="Arial" pitchFamily="2" panose="02020603050405020304"/>
              </a:rPr>
              <a:t>A CONTRATADA não poderá receber atribuições, funções ou encargos não previstos neste contrato; </a:t>
            </a:r>
          </a:p>
          <a:p>
            <a:pPr marL="45720" marR="0" indent="0" algn="l">
              <a:lnSpc>
                <a:spcPts val="1400"/>
              </a:lnSpc>
              <a:spcBef>
                <a:spcPts val="1435"/>
              </a:spcBef>
              <a:spcAft>
                <a:spcPts val="1225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CLÁUSULA DÉCIMA PRIMEIRA — DO FORO </a:t>
            </a:r>
          </a:p>
        </p:txBody>
      </p:sp>
      <p:sp>
        <p:nvSpPr>
          <p:cNvPr id="7" name=""/>
          <p:cNvSpPr/>
          <p:nvPr>
            <p:ph type="body" idx="10"/>
          </p:nvPr>
        </p:nvSpPr>
        <p:spPr>
          <a:xfrm>
            <a:off x="181610" y="3983990"/>
            <a:ext cx="6934200" cy="6985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0" algn="just">
              <a:lnSpc>
                <a:spcPts val="1400"/>
              </a:lnSpc>
              <a:spcAft>
                <a:spcPts val="1290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Fica eleito o foro da Comarca de Santa Luzia do Norte, Estado de Alagoas, com expressa renúncia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de qualquer outro por mais privilegiado que seja para dirimir qualquer pendência decorrente da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execução do presente contrato por tempo determinado. </a:t>
            </a:r>
          </a:p>
        </p:txBody>
      </p:sp>
      <p:sp>
        <p:nvSpPr>
          <p:cNvPr id="8" name=""/>
          <p:cNvSpPr/>
          <p:nvPr>
            <p:ph type="body" idx="10"/>
          </p:nvPr>
        </p:nvSpPr>
        <p:spPr>
          <a:xfrm>
            <a:off x="181610" y="4682490"/>
            <a:ext cx="6934200" cy="10598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45720" indent="0" algn="just">
              <a:lnSpc>
                <a:spcPts val="1400"/>
              </a:lnSpc>
              <a:spcAft>
                <a:spcPts val="2670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E, para firmeza e como de prova de assim haverem, entre si, ajustado e contratado, é lavrado este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contrato em 02 (duas) vias de igual teor, que, depois de lido a achado de acordo, será assinado pelas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partes contratantes e pelas testemunhas abaixo, dele sendo extraídas as necessárias cópias que terão </a:t>
            </a:r>
            <a:r>
              <a:rPr lang="pt-BR" sz="100">
                <a:solidFill>
                  <a:srgbClr val="000000"/>
                </a:solidFill>
                <a:latin typeface="Times New Roman" pitchFamily="2" panose="02020603050405020304"/>
              </a:rPr>
              <a:t> </a:t>
            </a:r>
            <a:br/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o mesmo valor do original. </a:t>
            </a:r>
          </a:p>
        </p:txBody>
      </p:sp>
      <p:sp>
        <p:nvSpPr>
          <p:cNvPr id="9" name=""/>
          <p:cNvSpPr/>
          <p:nvPr>
            <p:ph type="body" idx="10"/>
          </p:nvPr>
        </p:nvSpPr>
        <p:spPr>
          <a:xfrm>
            <a:off x="181610" y="5742305"/>
            <a:ext cx="6934200" cy="3536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0" indent="0" algn="l">
              <a:lnSpc>
                <a:spcPts val="1400"/>
              </a:lnSpc>
              <a:spcAft>
                <a:spcPts val="1335"/>
              </a:spcAft>
            </a:pPr>
            <a:r>
              <a:rPr lang="pt-PT" sz="1150" spc="15">
                <a:solidFill>
                  <a:srgbClr val="000000"/>
                </a:solidFill>
                <a:latin typeface="Arial" pitchFamily="2" panose="02020603050405020304"/>
              </a:rPr>
              <a:t>Santa Luzia do Norte, 02 de janeiro de 2025. </a:t>
            </a:r>
          </a:p>
        </p:txBody>
      </p:sp>
      <p:sp>
        <p:nvSpPr>
          <p:cNvPr id="10" name=""/>
          <p:cNvSpPr/>
          <p:nvPr>
            <p:ph type="body" idx="10"/>
          </p:nvPr>
        </p:nvSpPr>
        <p:spPr>
          <a:xfrm>
            <a:off x="181610" y="6096000"/>
            <a:ext cx="6934200" cy="349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ct val="100000"/>
              </a:lnSpc>
              <a:spcAft>
                <a:spcPts val="0"/>
              </a:spcAft>
            </a:pPr>
            <a:r>
              <a:rPr lang="pt-BR" sz="10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  <p:sp>
        <p:nvSpPr>
          <p:cNvPr id="11" name=""/>
          <p:cNvSpPr/>
          <p:nvPr>
            <p:ph type="body" idx="10"/>
          </p:nvPr>
        </p:nvSpPr>
        <p:spPr>
          <a:xfrm>
            <a:off x="181610" y="6445250"/>
            <a:ext cx="6934200" cy="8540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0" indent="0" algn="ctr">
              <a:lnSpc>
                <a:spcPts val="1400"/>
              </a:lnSpc>
              <a:spcAft>
                <a:spcPts val="3970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EDSON CICERO ALBINO </a:t>
            </a:r>
            <a:br/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CONTRATANTE </a:t>
            </a:r>
          </a:p>
        </p:txBody>
      </p:sp>
      <p:sp>
        <p:nvSpPr>
          <p:cNvPr id="12" name=""/>
          <p:cNvSpPr/>
          <p:nvPr>
            <p:ph type="body" idx="10"/>
          </p:nvPr>
        </p:nvSpPr>
        <p:spPr>
          <a:xfrm>
            <a:off x="181610" y="7299325"/>
            <a:ext cx="6934200" cy="1974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1590" rIns="0" bIns="0" anchor="t"/>
          <a:lstStyle/>
          <a:p>
            <a:pPr marL="45720" marR="0" indent="0" algn="ctr">
              <a:lnSpc>
                <a:spcPts val="1300"/>
              </a:lnSpc>
              <a:spcAft>
                <a:spcPts val="0"/>
              </a:spcAft>
            </a:pPr>
            <a:r>
              <a:rPr lang="pt-PT" sz="1150" b="1" spc="50">
                <a:solidFill>
                  <a:srgbClr val="000000"/>
                </a:solidFill>
                <a:latin typeface="Arial" pitchFamily="2" panose="02020603050405020304"/>
              </a:rPr>
              <a:t>PAULO ROBERTO LEIT DE OLIVEIRA </a:t>
            </a:r>
          </a:p>
        </p:txBody>
      </p:sp>
      <p:sp>
        <p:nvSpPr>
          <p:cNvPr id="13" name=""/>
          <p:cNvSpPr/>
          <p:nvPr>
            <p:ph type="body" idx="10"/>
          </p:nvPr>
        </p:nvSpPr>
        <p:spPr>
          <a:xfrm>
            <a:off x="181610" y="7496810"/>
            <a:ext cx="6934200" cy="1600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pPr marL="45720" marR="0" indent="0" algn="ctr">
              <a:lnSpc>
                <a:spcPts val="1200"/>
              </a:lnSpc>
              <a:spcAft>
                <a:spcPts val="0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CONTRATADO </a:t>
            </a:r>
          </a:p>
        </p:txBody>
      </p:sp>
      <p:sp>
        <p:nvSpPr>
          <p:cNvPr id="14" name=""/>
          <p:cNvSpPr/>
          <p:nvPr>
            <p:ph type="body" idx="10"/>
          </p:nvPr>
        </p:nvSpPr>
        <p:spPr>
          <a:xfrm>
            <a:off x="3060065" y="7924800"/>
            <a:ext cx="570230" cy="3016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ct val="100000"/>
              </a:lnSpc>
              <a:spcAft>
                <a:spcPts val="0"/>
              </a:spcAft>
            </a:pPr>
            <a:r>
              <a:rPr lang="pt-BR" sz="10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  <p:sp>
        <p:nvSpPr>
          <p:cNvPr id="15" name=""/>
          <p:cNvSpPr/>
          <p:nvPr>
            <p:ph type="body" idx="10"/>
          </p:nvPr>
        </p:nvSpPr>
        <p:spPr>
          <a:xfrm>
            <a:off x="4133215" y="8028305"/>
            <a:ext cx="368935" cy="1981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ct val="100000"/>
              </a:lnSpc>
              <a:spcAft>
                <a:spcPts val="0"/>
              </a:spcAft>
            </a:pPr>
            <a:r>
              <a:rPr lang="pt-BR" sz="10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  <p:sp>
        <p:nvSpPr>
          <p:cNvPr id="16" name=""/>
          <p:cNvSpPr/>
          <p:nvPr>
            <p:ph type="body" idx="10"/>
          </p:nvPr>
        </p:nvSpPr>
        <p:spPr>
          <a:xfrm>
            <a:off x="2051050" y="7656830"/>
            <a:ext cx="698500" cy="5695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7465" rIns="0" bIns="0" anchor="t"/>
          <a:lstStyle/>
          <a:p>
            <a:pPr marL="0" marR="0" indent="0" algn="l">
              <a:lnSpc>
                <a:spcPts val="4100"/>
              </a:lnSpc>
              <a:spcAft>
                <a:spcPts val="0"/>
              </a:spcAft>
            </a:pPr>
            <a:r>
              <a:rPr lang="en-US" sz="3200" spc="135">
                <a:solidFill>
                  <a:srgbClr val="352985"/>
                </a:solidFill>
                <a:latin typeface="Arial" pitchFamily="2" panose="02020603050405020304"/>
              </a:rPr>
              <a:t>2£,</a:t>
            </a:r>
            <a:r>
              <a:rPr lang="pt-PT" sz="100" spc="844">
                <a:solidFill>
                  <a:srgbClr val="352985"/>
                </a:solidFill>
                <a:latin typeface="Arial" pitchFamily="2" panose="02020603050405020304"/>
              </a:rPr>
              <a:t> </a:t>
            </a:r>
          </a:p>
        </p:txBody>
      </p:sp>
      <p:sp>
        <p:nvSpPr>
          <p:cNvPr id="21" name=""/>
          <p:cNvSpPr/>
          <p:nvPr>
            <p:ph type="body" idx="10"/>
          </p:nvPr>
        </p:nvSpPr>
        <p:spPr>
          <a:xfrm>
            <a:off x="186055" y="8226425"/>
            <a:ext cx="6934200" cy="7029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1200"/>
              </a:lnSpc>
              <a:spcAft>
                <a:spcPts val="3030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TESTEMUNHA </a:t>
            </a:r>
            <a:br/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CPF </a:t>
            </a:r>
          </a:p>
        </p:txBody>
      </p:sp>
      <p:sp>
        <p:nvSpPr>
          <p:cNvPr id="22" name=""/>
          <p:cNvSpPr/>
          <p:nvPr>
            <p:ph type="body" idx="10"/>
          </p:nvPr>
        </p:nvSpPr>
        <p:spPr>
          <a:xfrm>
            <a:off x="186055" y="8929370"/>
            <a:ext cx="6934200" cy="1543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1783080" marR="0" indent="0" algn="l">
              <a:lnSpc>
                <a:spcPts val="600"/>
              </a:lnSpc>
              <a:spcAft>
                <a:spcPts val="0"/>
              </a:spcAft>
              <a:tabLst>
                <a:tab algn="l" pos="3200400"/>
                <a:tab algn="l" pos="4160520"/>
              </a:tabLst>
            </a:pPr>
            <a:r>
              <a:rPr lang="en-US" sz="500" b="1" i="1" u="sng" baseline="-25000" spc="20">
                <a:solidFill>
                  <a:srgbClr val="000000"/>
                </a:solidFill>
                <a:latin typeface="Bookman Old Style" pitchFamily="1" panose="02020603050405020304"/>
              </a:rPr>
              <a:t>L</a:t>
            </a:r>
            <a:r>
              <a:rPr lang="en-US" sz="600" b="1" i="1" u="sng" spc="20">
                <a:solidFill>
                  <a:srgbClr val="000000"/>
                </a:solidFill>
                <a:latin typeface="Bookman Old Style" pitchFamily="1" panose="02020603050405020304"/>
              </a:rPr>
              <a:t>LIWLMÁCt‘n</a:t>
            </a:r>
            <a:r>
              <a:rPr lang="en-US" sz="100" b="1" i="1" u="sng" spc="20">
                <a:solidFill>
                  <a:srgbClr val="352985"/>
                </a:solidFill>
                <a:latin typeface="Bookman Old Style" pitchFamily="1" panose="02020603050405020304"/>
              </a:rPr>
              <a:t> </a:t>
            </a:r>
            <a:r>
              <a:rPr lang="en-US" sz="600" b="1" i="1" u="sng" spc="20">
                <a:solidFill>
                  <a:srgbClr val="352985"/>
                </a:solidFill>
                <a:latin typeface="Bookman Old Style" pitchFamily="1" panose="02020603050405020304"/>
              </a:rPr>
              <a:t>kí</a:t>
            </a:r>
            <a:r>
              <a:rPr lang="en-US" sz="600" b="1" i="1" u="sng" spc="20">
                <a:solidFill>
                  <a:srgbClr val="7A70C5"/>
                </a:solidFill>
                <a:latin typeface="Bookman Old Style" pitchFamily="1" panose="02020603050405020304"/>
              </a:rPr>
              <a:t> '</a:t>
            </a:r>
            <a:r>
              <a:rPr lang="en-US" sz="600" b="1" i="1" u="sng" spc="20">
                <a:solidFill>
                  <a:srgbClr val="35306B"/>
                </a:solidFill>
                <a:latin typeface="Bookman Old Style" pitchFamily="1" panose="02020603050405020304"/>
              </a:rPr>
              <a:t> Li</a:t>
            </a:r>
            <a:r>
              <a:rPr lang="en-US" sz="600" u="sng" spc="20">
                <a:solidFill>
                  <a:srgbClr val="352985"/>
                </a:solidFill>
                <a:latin typeface="Bookman Old Style" pitchFamily="1" panose="02020603050405020304"/>
              </a:rPr>
              <a:t> it) </a:t>
            </a:r>
            <a:r>
              <a:rPr lang="en-US" sz="700" u="sng" spc="20">
                <a:solidFill>
                  <a:srgbClr val="352985"/>
                </a:solidFill>
                <a:latin typeface="Bookman Old Style" pitchFamily="2" panose="02020603050405020304"/>
              </a:rPr>
              <a:t>9,</a:t>
            </a:r>
            <a:r>
              <a:rPr lang="en-US" sz="100" u="sng" spc="20">
                <a:solidFill>
                  <a:srgbClr val="35306B"/>
                </a:solidFill>
                <a:latin typeface="Bookman Old Style" pitchFamily="2" panose="02020603050405020304"/>
              </a:rPr>
              <a:t> </a:t>
            </a:r>
            <a:r>
              <a:rPr lang="en-US" sz="700" u="sng" spc="20">
                <a:solidFill>
                  <a:srgbClr val="35306B"/>
                </a:solidFill>
                <a:latin typeface="Bookman Old Style" pitchFamily="2" panose="02020603050405020304"/>
              </a:rPr>
              <a:t>c</a:t>
            </a:r>
            <a:r>
              <a:rPr lang="en-US" sz="600" u="sng" spc="20">
                <a:solidFill>
                  <a:srgbClr val="5548C7"/>
                </a:solidFill>
                <a:latin typeface="Bookman Old Style" pitchFamily="1" panose="02020603050405020304"/>
              </a:rPr>
              <a:t> A -  </a:t>
            </a:r>
          </a:p>
          <a:p>
            <a:pPr marL="4297680" marR="0" indent="0" algn="l">
              <a:lnSpc>
                <a:spcPts val="4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sz="500" spc="0">
                <a:solidFill>
                  <a:srgbClr val="5548C7"/>
                </a:solidFill>
                <a:latin typeface="Bookman Old Style" pitchFamily="1" panose="02020603050405020304"/>
              </a:rPr>
              <a:t>Lcj</a:t>
            </a:r>
            <a:r>
              <a:rPr lang="pt-PT" sz="100" spc="0">
                <a:solidFill>
                  <a:srgbClr val="5548C7"/>
                </a:solidFill>
                <a:latin typeface="Bookman Old Style" pitchFamily="1" panose="02020603050405020304"/>
              </a:rPr>
              <a:t> </a:t>
            </a:r>
          </a:p>
        </p:txBody>
      </p:sp>
      <p:sp>
        <p:nvSpPr>
          <p:cNvPr id="23" name=""/>
          <p:cNvSpPr/>
          <p:nvPr>
            <p:ph type="body" idx="10"/>
          </p:nvPr>
        </p:nvSpPr>
        <p:spPr>
          <a:xfrm>
            <a:off x="186055" y="9083675"/>
            <a:ext cx="6934200" cy="5486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1300"/>
              </a:lnSpc>
              <a:spcAft>
                <a:spcPts val="1665"/>
              </a:spcAft>
            </a:pPr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TESTEMUNHA </a:t>
            </a:r>
            <a:br/>
            <a:r>
              <a:rPr lang="pt-PT" sz="1150" b="1" spc="0">
                <a:solidFill>
                  <a:srgbClr val="000000"/>
                </a:solidFill>
                <a:latin typeface="Arial" pitchFamily="2" panose="02020603050405020304"/>
              </a:rPr>
              <a:t>CPF </a:t>
            </a:r>
          </a:p>
        </p:txBody>
      </p:sp>
      <p:sp>
        <p:nvSpPr>
          <p:cNvPr id="24" name=""/>
          <p:cNvSpPr/>
          <p:nvPr>
            <p:ph type="body" idx="10"/>
          </p:nvPr>
        </p:nvSpPr>
        <p:spPr>
          <a:xfrm>
            <a:off x="186055" y="9632315"/>
            <a:ext cx="6934200" cy="5657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1900"/>
              </a:lnSpc>
              <a:spcAft>
                <a:spcPts val="565"/>
              </a:spcAft>
            </a:pP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Avenida Frei Damião de Bozzano, 310, Cidade Universitária, Maceió/Alagoas </a:t>
            </a:r>
            <a:br/>
            <a:r>
              <a:rPr lang="pt-PT" sz="950" baseline="30000" spc="0">
                <a:solidFill>
                  <a:srgbClr val="000000"/>
                </a:solidFill>
                <a:latin typeface="Arial" pitchFamily="2" panose="02020603050405020304"/>
              </a:rPr>
              <a:t>(4</a:t>
            </a:r>
            <a:r>
              <a:rPr lang="pt-PT" sz="1150" spc="0">
                <a:solidFill>
                  <a:srgbClr val="000000"/>
                </a:solidFill>
                <a:latin typeface="Arial" pitchFamily="2" panose="02020603050405020304"/>
              </a:rPr>
              <a:t> (82)9 8847-0057/(82)9 9810-9920/</a:t>
            </a:r>
            <a:r>
              <a:rPr lang="pt-PT" sz="1150" u="sng" spc="0">
                <a:solidFill>
                  <a:srgbClr val="0000FF"/>
                </a:solidFill>
                <a:latin typeface="Arial" pitchFamily="2" panose="02020603050405020304"/>
              </a:rPr>
              <a:t>e-mail:paulo_rleite@hotmail.com</a:t>
            </a:r>
            <a:r>
              <a:rPr lang="pt-PT" sz="100" spc="0">
                <a:solidFill>
                  <a:srgbClr val="000000"/>
                </a:solidFill>
                <a:latin typeface="Arial" pitchFamily="2" panose="02020603050405020304"/>
              </a:rPr>
              <a:t> </a:t>
            </a:r>
          </a:p>
        </p:txBody>
      </p:sp>
      <p:cxnSp>
        <p:nvCxnSpPr>
          <p:cNvPr id="25" name=""/>
          <p:cNvCxnSpPr/>
          <p:nvPr/>
        </p:nvCxnSpPr>
        <p:spPr>
          <a:xfrm>
            <a:off x="2233930" y="7306310"/>
            <a:ext cx="2829560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cxnSp>
        <p:nvCxnSpPr>
          <p:cNvPr id="26" name=""/>
          <p:cNvCxnSpPr/>
          <p:nvPr/>
        </p:nvCxnSpPr>
        <p:spPr>
          <a:xfrm>
            <a:off x="3977640" y="6940550"/>
            <a:ext cx="0" cy="40259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cxnSp>
        <p:nvCxnSpPr>
          <p:cNvPr id="27" name=""/>
          <p:cNvCxnSpPr/>
          <p:nvPr/>
        </p:nvCxnSpPr>
        <p:spPr>
          <a:xfrm>
            <a:off x="3060065" y="8187055"/>
            <a:ext cx="570865" cy="0"/>
          </a:xfrm>
          <a:prstGeom prst="line">
            <a:avLst/>
          </a:prstGeom>
          <a:ln w="3175" cmpd="sng">
            <a:solidFill>
              <a:srgbClr val="000000"/>
            </a:solidFill>
          </a:ln>
        </p:spPr>
      </p:cxnSp>
    </p:spTree>
  </p:cSld>
  <p:clrMapOvr>
    <a:masterClrMapping/>
  </p:clrMapOvr>
</p:sld>
</file>

<file path=ppt/theme/theme.xml><?xml version="1.0" encoding="utf-8"?>
<a:theme xmlns:p="http://schemas.openxmlformats.org/presentationml/2006/main" xmlns:r="http://schemas.openxmlformats.org/officeDocument/2006/relationships" xmlns:a="http://schemas.openxmlformats.org/drawingml/2006/main" xmlns:dc="http://purl.org/dc/elements/1.1/" xmlns:cp="http://schemas.openxmlformats.org/package/2006/metadata/core-properties" name="default layout">
  <a:themeElements>
    <a:clrScheme name="Office">
      <a:dk1>
        <a:sysClr val="windowText"/>
      </a:dk1>
      <a:lt1>
        <a:sysClr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</a:theme>
</file>

<file path=docProps/core.xml><?xml version="1.0" encoding="utf-8"?>
<cp:coreProperties xmlns:dcterms="http://purl.org/dc/terms/" xmlns:xsi="http://www.w3.org/2001/XMLSchema-instance" xmlns:p="http://schemas.openxmlformats.org/presentationml/2006/main" xmlns:r="http://schemas.openxmlformats.org/officeDocument/2006/relationships" xmlns:a="http://schemas.openxmlformats.org/drawingml/2006/main" xmlns:dc="http://purl.org/dc/elements/1.1/" xmlns:cp="http://schemas.openxmlformats.org/package/2006/metadata/core-properties">
  <dcterms:created xsi:type="dcterms:W3CDTF">2026-02-23T13:35:37Z</dcterms:created>
  <dcterms:modified xsi:type="dcterms:W3CDTF">2026-02-23T13:35:37Z</dcterms:modified>
</cp:coreProperties>
</file>